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8"/>
  </p:handoutMasterIdLst>
  <p:sldIdLst>
    <p:sldId id="310" r:id="rId2"/>
    <p:sldId id="307" r:id="rId3"/>
    <p:sldId id="343" r:id="rId4"/>
    <p:sldId id="286" r:id="rId5"/>
    <p:sldId id="309" r:id="rId6"/>
    <p:sldId id="337" r:id="rId7"/>
    <p:sldId id="308" r:id="rId8"/>
    <p:sldId id="312" r:id="rId9"/>
    <p:sldId id="313" r:id="rId10"/>
    <p:sldId id="314" r:id="rId11"/>
    <p:sldId id="335" r:id="rId12"/>
    <p:sldId id="318" r:id="rId13"/>
    <p:sldId id="316" r:id="rId14"/>
    <p:sldId id="338" r:id="rId15"/>
    <p:sldId id="323" r:id="rId16"/>
    <p:sldId id="341" r:id="rId17"/>
    <p:sldId id="342" r:id="rId18"/>
    <p:sldId id="340" r:id="rId19"/>
    <p:sldId id="325" r:id="rId20"/>
    <p:sldId id="326" r:id="rId21"/>
    <p:sldId id="328" r:id="rId22"/>
    <p:sldId id="329" r:id="rId23"/>
    <p:sldId id="330" r:id="rId24"/>
    <p:sldId id="332" r:id="rId25"/>
    <p:sldId id="331" r:id="rId26"/>
    <p:sldId id="344" r:id="rId2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E6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98"/>
    <p:restoredTop sz="94781"/>
  </p:normalViewPr>
  <p:slideViewPr>
    <p:cSldViewPr snapToGrid="0">
      <p:cViewPr varScale="1">
        <p:scale>
          <a:sx n="96" d="100"/>
          <a:sy n="96" d="100"/>
        </p:scale>
        <p:origin x="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2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leandrafreitas/Desktop/Qualification%20Statistics%20Paris2024-O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leandrafreitas/Desktop/Qualification%20Statistics%20Paris2024-O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leandrafreitas/Desktop/Qualification%20Statistics%20Paris2024-OG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Point range (Direct quotas)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H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Continents!$A$5</c:f>
              <c:strCache>
                <c:ptCount val="1"/>
                <c:pt idx="0">
                  <c:v>Direct max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H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Continents!$B$1:$O$1</c:f>
              <c:strCache>
                <c:ptCount val="14"/>
                <c:pt idx="0">
                  <c:v>-60 kg</c:v>
                </c:pt>
                <c:pt idx="1">
                  <c:v>-66 kg</c:v>
                </c:pt>
                <c:pt idx="2">
                  <c:v>-73 kg</c:v>
                </c:pt>
                <c:pt idx="3">
                  <c:v>-81 kg</c:v>
                </c:pt>
                <c:pt idx="4">
                  <c:v>-90 kg</c:v>
                </c:pt>
                <c:pt idx="5">
                  <c:v>-100 kg</c:v>
                </c:pt>
                <c:pt idx="6">
                  <c:v>+100 kg</c:v>
                </c:pt>
                <c:pt idx="7">
                  <c:v>-48 kg</c:v>
                </c:pt>
                <c:pt idx="8">
                  <c:v>-52 kg</c:v>
                </c:pt>
                <c:pt idx="9">
                  <c:v>-57 kg</c:v>
                </c:pt>
                <c:pt idx="10">
                  <c:v>-63 kg</c:v>
                </c:pt>
                <c:pt idx="11">
                  <c:v>-70 kg</c:v>
                </c:pt>
                <c:pt idx="12">
                  <c:v>-78 kg</c:v>
                </c:pt>
                <c:pt idx="13">
                  <c:v>+78 kg</c:v>
                </c:pt>
              </c:strCache>
            </c:strRef>
          </c:cat>
          <c:val>
            <c:numRef>
              <c:f>Continents!$B$5:$O$5</c:f>
              <c:numCache>
                <c:formatCode>General</c:formatCode>
                <c:ptCount val="14"/>
                <c:pt idx="0">
                  <c:v>6510</c:v>
                </c:pt>
                <c:pt idx="1">
                  <c:v>4860</c:v>
                </c:pt>
                <c:pt idx="2">
                  <c:v>8798</c:v>
                </c:pt>
                <c:pt idx="3">
                  <c:v>7665</c:v>
                </c:pt>
                <c:pt idx="4">
                  <c:v>5740</c:v>
                </c:pt>
                <c:pt idx="5">
                  <c:v>7022</c:v>
                </c:pt>
                <c:pt idx="6">
                  <c:v>6405</c:v>
                </c:pt>
                <c:pt idx="7">
                  <c:v>7335</c:v>
                </c:pt>
                <c:pt idx="8">
                  <c:v>8100</c:v>
                </c:pt>
                <c:pt idx="9">
                  <c:v>9690</c:v>
                </c:pt>
                <c:pt idx="10">
                  <c:v>6366</c:v>
                </c:pt>
                <c:pt idx="11">
                  <c:v>7300</c:v>
                </c:pt>
                <c:pt idx="12">
                  <c:v>7890</c:v>
                </c:pt>
                <c:pt idx="13">
                  <c:v>6040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D9-5A43-99F9-DD23C83E45E3}"/>
            </c:ext>
          </c:extLst>
        </c:ser>
        <c:ser>
          <c:idx val="1"/>
          <c:order val="1"/>
          <c:tx>
            <c:strRef>
              <c:f>Continents!$A$6</c:f>
              <c:strCache>
                <c:ptCount val="1"/>
                <c:pt idx="0">
                  <c:v>Direct min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H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Continents!$B$1:$O$1</c:f>
              <c:strCache>
                <c:ptCount val="14"/>
                <c:pt idx="0">
                  <c:v>-60 kg</c:v>
                </c:pt>
                <c:pt idx="1">
                  <c:v>-66 kg</c:v>
                </c:pt>
                <c:pt idx="2">
                  <c:v>-73 kg</c:v>
                </c:pt>
                <c:pt idx="3">
                  <c:v>-81 kg</c:v>
                </c:pt>
                <c:pt idx="4">
                  <c:v>-90 kg</c:v>
                </c:pt>
                <c:pt idx="5">
                  <c:v>-100 kg</c:v>
                </c:pt>
                <c:pt idx="6">
                  <c:v>+100 kg</c:v>
                </c:pt>
                <c:pt idx="7">
                  <c:v>-48 kg</c:v>
                </c:pt>
                <c:pt idx="8">
                  <c:v>-52 kg</c:v>
                </c:pt>
                <c:pt idx="9">
                  <c:v>-57 kg</c:v>
                </c:pt>
                <c:pt idx="10">
                  <c:v>-63 kg</c:v>
                </c:pt>
                <c:pt idx="11">
                  <c:v>-70 kg</c:v>
                </c:pt>
                <c:pt idx="12">
                  <c:v>-78 kg</c:v>
                </c:pt>
                <c:pt idx="13">
                  <c:v>+78 kg</c:v>
                </c:pt>
              </c:strCache>
            </c:strRef>
          </c:cat>
          <c:val>
            <c:numRef>
              <c:f>Continents!$B$6:$O$6</c:f>
              <c:numCache>
                <c:formatCode>General</c:formatCode>
                <c:ptCount val="14"/>
                <c:pt idx="0">
                  <c:v>1863</c:v>
                </c:pt>
                <c:pt idx="1">
                  <c:v>2177</c:v>
                </c:pt>
                <c:pt idx="2">
                  <c:v>2008</c:v>
                </c:pt>
                <c:pt idx="3">
                  <c:v>3240</c:v>
                </c:pt>
                <c:pt idx="4">
                  <c:v>2274</c:v>
                </c:pt>
                <c:pt idx="5">
                  <c:v>2607</c:v>
                </c:pt>
                <c:pt idx="6">
                  <c:v>2153</c:v>
                </c:pt>
                <c:pt idx="7">
                  <c:v>1760</c:v>
                </c:pt>
                <c:pt idx="8">
                  <c:v>2533</c:v>
                </c:pt>
                <c:pt idx="9">
                  <c:v>2474</c:v>
                </c:pt>
                <c:pt idx="10">
                  <c:v>3102</c:v>
                </c:pt>
                <c:pt idx="11">
                  <c:v>2469</c:v>
                </c:pt>
                <c:pt idx="12">
                  <c:v>1873</c:v>
                </c:pt>
                <c:pt idx="13">
                  <c:v>1866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D9-5A43-99F9-DD23C83E45E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150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accent6">
                  <a:lumMod val="60000"/>
                  <a:lumOff val="40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smooth val="0"/>
        <c:axId val="2118341983"/>
        <c:axId val="2118342943"/>
      </c:lineChart>
      <c:catAx>
        <c:axId val="2118341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2118342943"/>
        <c:crosses val="autoZero"/>
        <c:auto val="1"/>
        <c:lblAlgn val="ctr"/>
        <c:lblOffset val="100"/>
        <c:noMultiLvlLbl val="0"/>
      </c:catAx>
      <c:valAx>
        <c:axId val="2118342943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2118341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H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Point range (Continental quotas)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H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Continents!$A$8</c:f>
              <c:strCache>
                <c:ptCount val="1"/>
                <c:pt idx="0">
                  <c:v>Cont max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H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Continents!$B$1:$O$1</c:f>
              <c:strCache>
                <c:ptCount val="14"/>
                <c:pt idx="0">
                  <c:v>-60 kg</c:v>
                </c:pt>
                <c:pt idx="1">
                  <c:v>-66 kg</c:v>
                </c:pt>
                <c:pt idx="2">
                  <c:v>-73 kg</c:v>
                </c:pt>
                <c:pt idx="3">
                  <c:v>-81 kg</c:v>
                </c:pt>
                <c:pt idx="4">
                  <c:v>-90 kg</c:v>
                </c:pt>
                <c:pt idx="5">
                  <c:v>-100 kg</c:v>
                </c:pt>
                <c:pt idx="6">
                  <c:v>+100 kg</c:v>
                </c:pt>
                <c:pt idx="7">
                  <c:v>-48 kg</c:v>
                </c:pt>
                <c:pt idx="8">
                  <c:v>-52 kg</c:v>
                </c:pt>
                <c:pt idx="9">
                  <c:v>-57 kg</c:v>
                </c:pt>
                <c:pt idx="10">
                  <c:v>-63 kg</c:v>
                </c:pt>
                <c:pt idx="11">
                  <c:v>-70 kg</c:v>
                </c:pt>
                <c:pt idx="12">
                  <c:v>-78 kg</c:v>
                </c:pt>
                <c:pt idx="13">
                  <c:v>+78 kg</c:v>
                </c:pt>
              </c:strCache>
            </c:strRef>
          </c:cat>
          <c:val>
            <c:numRef>
              <c:f>Continents!$B$8:$O$8</c:f>
              <c:numCache>
                <c:formatCode>General</c:formatCode>
                <c:ptCount val="14"/>
                <c:pt idx="0">
                  <c:v>1630</c:v>
                </c:pt>
                <c:pt idx="1">
                  <c:v>2456</c:v>
                </c:pt>
                <c:pt idx="2">
                  <c:v>2550</c:v>
                </c:pt>
                <c:pt idx="3">
                  <c:v>3186</c:v>
                </c:pt>
                <c:pt idx="4">
                  <c:v>2650</c:v>
                </c:pt>
                <c:pt idx="5">
                  <c:v>2904</c:v>
                </c:pt>
                <c:pt idx="6">
                  <c:v>2176</c:v>
                </c:pt>
                <c:pt idx="7">
                  <c:v>2652</c:v>
                </c:pt>
                <c:pt idx="8">
                  <c:v>2446</c:v>
                </c:pt>
                <c:pt idx="9">
                  <c:v>2468</c:v>
                </c:pt>
                <c:pt idx="10">
                  <c:v>3036</c:v>
                </c:pt>
                <c:pt idx="11">
                  <c:v>2253</c:v>
                </c:pt>
                <c:pt idx="12">
                  <c:v>1832</c:v>
                </c:pt>
                <c:pt idx="13">
                  <c:v>2305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802-694A-815E-7BB820A47383}"/>
            </c:ext>
          </c:extLst>
        </c:ser>
        <c:ser>
          <c:idx val="1"/>
          <c:order val="1"/>
          <c:tx>
            <c:strRef>
              <c:f>Continents!$A$9</c:f>
              <c:strCache>
                <c:ptCount val="1"/>
                <c:pt idx="0">
                  <c:v>Cont min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H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Continents!$B$1:$O$1</c:f>
              <c:strCache>
                <c:ptCount val="14"/>
                <c:pt idx="0">
                  <c:v>-60 kg</c:v>
                </c:pt>
                <c:pt idx="1">
                  <c:v>-66 kg</c:v>
                </c:pt>
                <c:pt idx="2">
                  <c:v>-73 kg</c:v>
                </c:pt>
                <c:pt idx="3">
                  <c:v>-81 kg</c:v>
                </c:pt>
                <c:pt idx="4">
                  <c:v>-90 kg</c:v>
                </c:pt>
                <c:pt idx="5">
                  <c:v>-100 kg</c:v>
                </c:pt>
                <c:pt idx="6">
                  <c:v>+100 kg</c:v>
                </c:pt>
                <c:pt idx="7">
                  <c:v>-48 kg</c:v>
                </c:pt>
                <c:pt idx="8">
                  <c:v>-52 kg</c:v>
                </c:pt>
                <c:pt idx="9">
                  <c:v>-57 kg</c:v>
                </c:pt>
                <c:pt idx="10">
                  <c:v>-63 kg</c:v>
                </c:pt>
                <c:pt idx="11">
                  <c:v>-70 kg</c:v>
                </c:pt>
                <c:pt idx="12">
                  <c:v>-78 kg</c:v>
                </c:pt>
                <c:pt idx="13">
                  <c:v>+78 kg</c:v>
                </c:pt>
              </c:strCache>
            </c:strRef>
          </c:cat>
          <c:val>
            <c:numRef>
              <c:f>Continents!$B$9:$O$9</c:f>
              <c:numCache>
                <c:formatCode>General</c:formatCode>
                <c:ptCount val="14"/>
                <c:pt idx="0">
                  <c:v>431</c:v>
                </c:pt>
                <c:pt idx="1">
                  <c:v>991</c:v>
                </c:pt>
                <c:pt idx="2">
                  <c:v>136</c:v>
                </c:pt>
                <c:pt idx="3">
                  <c:v>57</c:v>
                </c:pt>
                <c:pt idx="4">
                  <c:v>1294</c:v>
                </c:pt>
                <c:pt idx="5">
                  <c:v>1170</c:v>
                </c:pt>
                <c:pt idx="6">
                  <c:v>162</c:v>
                </c:pt>
                <c:pt idx="7">
                  <c:v>313</c:v>
                </c:pt>
                <c:pt idx="8">
                  <c:v>481</c:v>
                </c:pt>
                <c:pt idx="9">
                  <c:v>10</c:v>
                </c:pt>
                <c:pt idx="10">
                  <c:v>373</c:v>
                </c:pt>
                <c:pt idx="11">
                  <c:v>1437</c:v>
                </c:pt>
                <c:pt idx="12">
                  <c:v>384</c:v>
                </c:pt>
                <c:pt idx="13">
                  <c:v>1099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802-694A-815E-7BB820A473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150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smooth val="0"/>
        <c:axId val="1198096"/>
        <c:axId val="1198576"/>
      </c:lineChart>
      <c:catAx>
        <c:axId val="119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1198576"/>
        <c:crosses val="autoZero"/>
        <c:auto val="1"/>
        <c:lblAlgn val="ctr"/>
        <c:lblOffset val="100"/>
        <c:noMultiLvlLbl val="0"/>
      </c:catAx>
      <c:valAx>
        <c:axId val="1198576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1198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H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Point</a:t>
            </a:r>
            <a:r>
              <a:rPr lang="en-US" b="1" baseline="0"/>
              <a:t> ranges (all quotas)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H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Continents!$A$2</c:f>
              <c:strCache>
                <c:ptCount val="1"/>
                <c:pt idx="0">
                  <c:v>All max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H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Continents!$B$1:$O$1</c:f>
              <c:strCache>
                <c:ptCount val="14"/>
                <c:pt idx="0">
                  <c:v>-60 kg</c:v>
                </c:pt>
                <c:pt idx="1">
                  <c:v>-66 kg</c:v>
                </c:pt>
                <c:pt idx="2">
                  <c:v>-73 kg</c:v>
                </c:pt>
                <c:pt idx="3">
                  <c:v>-81 kg</c:v>
                </c:pt>
                <c:pt idx="4">
                  <c:v>-90 kg</c:v>
                </c:pt>
                <c:pt idx="5">
                  <c:v>-100 kg</c:v>
                </c:pt>
                <c:pt idx="6">
                  <c:v>+100 kg</c:v>
                </c:pt>
                <c:pt idx="7">
                  <c:v>-48 kg</c:v>
                </c:pt>
                <c:pt idx="8">
                  <c:v>-52 kg</c:v>
                </c:pt>
                <c:pt idx="9">
                  <c:v>-57 kg</c:v>
                </c:pt>
                <c:pt idx="10">
                  <c:v>-63 kg</c:v>
                </c:pt>
                <c:pt idx="11">
                  <c:v>-70 kg</c:v>
                </c:pt>
                <c:pt idx="12">
                  <c:v>-78 kg</c:v>
                </c:pt>
                <c:pt idx="13">
                  <c:v>+78 kg</c:v>
                </c:pt>
              </c:strCache>
            </c:strRef>
          </c:cat>
          <c:val>
            <c:numRef>
              <c:f>Continents!$B$2:$O$2</c:f>
              <c:numCache>
                <c:formatCode>General</c:formatCode>
                <c:ptCount val="14"/>
                <c:pt idx="0">
                  <c:v>6510</c:v>
                </c:pt>
                <c:pt idx="1">
                  <c:v>4860</c:v>
                </c:pt>
                <c:pt idx="2">
                  <c:v>8798</c:v>
                </c:pt>
                <c:pt idx="3">
                  <c:v>7665</c:v>
                </c:pt>
                <c:pt idx="4">
                  <c:v>5740</c:v>
                </c:pt>
                <c:pt idx="5">
                  <c:v>7022</c:v>
                </c:pt>
                <c:pt idx="6">
                  <c:v>6405</c:v>
                </c:pt>
                <c:pt idx="7">
                  <c:v>7335</c:v>
                </c:pt>
                <c:pt idx="8">
                  <c:v>8100</c:v>
                </c:pt>
                <c:pt idx="9">
                  <c:v>9690</c:v>
                </c:pt>
                <c:pt idx="10">
                  <c:v>6366</c:v>
                </c:pt>
                <c:pt idx="11">
                  <c:v>7300</c:v>
                </c:pt>
                <c:pt idx="12">
                  <c:v>7890</c:v>
                </c:pt>
                <c:pt idx="13">
                  <c:v>6040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18B-164D-A22D-A86934484A7C}"/>
            </c:ext>
          </c:extLst>
        </c:ser>
        <c:ser>
          <c:idx val="1"/>
          <c:order val="1"/>
          <c:tx>
            <c:strRef>
              <c:f>Continents!$A$3</c:f>
              <c:strCache>
                <c:ptCount val="1"/>
                <c:pt idx="0">
                  <c:v>All min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H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Continents!$B$1:$O$1</c:f>
              <c:strCache>
                <c:ptCount val="14"/>
                <c:pt idx="0">
                  <c:v>-60 kg</c:v>
                </c:pt>
                <c:pt idx="1">
                  <c:v>-66 kg</c:v>
                </c:pt>
                <c:pt idx="2">
                  <c:v>-73 kg</c:v>
                </c:pt>
                <c:pt idx="3">
                  <c:v>-81 kg</c:v>
                </c:pt>
                <c:pt idx="4">
                  <c:v>-90 kg</c:v>
                </c:pt>
                <c:pt idx="5">
                  <c:v>-100 kg</c:v>
                </c:pt>
                <c:pt idx="6">
                  <c:v>+100 kg</c:v>
                </c:pt>
                <c:pt idx="7">
                  <c:v>-48 kg</c:v>
                </c:pt>
                <c:pt idx="8">
                  <c:v>-52 kg</c:v>
                </c:pt>
                <c:pt idx="9">
                  <c:v>-57 kg</c:v>
                </c:pt>
                <c:pt idx="10">
                  <c:v>-63 kg</c:v>
                </c:pt>
                <c:pt idx="11">
                  <c:v>-70 kg</c:v>
                </c:pt>
                <c:pt idx="12">
                  <c:v>-78 kg</c:v>
                </c:pt>
                <c:pt idx="13">
                  <c:v>+78 kg</c:v>
                </c:pt>
              </c:strCache>
            </c:strRef>
          </c:cat>
          <c:val>
            <c:numRef>
              <c:f>Continents!$B$3:$O$3</c:f>
              <c:numCache>
                <c:formatCode>General</c:formatCode>
                <c:ptCount val="14"/>
                <c:pt idx="0">
                  <c:v>431</c:v>
                </c:pt>
                <c:pt idx="1">
                  <c:v>235</c:v>
                </c:pt>
                <c:pt idx="2">
                  <c:v>31</c:v>
                </c:pt>
                <c:pt idx="3">
                  <c:v>6</c:v>
                </c:pt>
                <c:pt idx="4">
                  <c:v>468</c:v>
                </c:pt>
                <c:pt idx="5">
                  <c:v>1050</c:v>
                </c:pt>
                <c:pt idx="6">
                  <c:v>162</c:v>
                </c:pt>
                <c:pt idx="7">
                  <c:v>313</c:v>
                </c:pt>
                <c:pt idx="8">
                  <c:v>481</c:v>
                </c:pt>
                <c:pt idx="9">
                  <c:v>6</c:v>
                </c:pt>
                <c:pt idx="10">
                  <c:v>373</c:v>
                </c:pt>
                <c:pt idx="11">
                  <c:v>294</c:v>
                </c:pt>
                <c:pt idx="12">
                  <c:v>384</c:v>
                </c:pt>
                <c:pt idx="13">
                  <c:v>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18B-164D-A22D-A86934484A7C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150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tx2">
                  <a:lumMod val="10000"/>
                  <a:lumOff val="90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smooth val="0"/>
        <c:axId val="331819407"/>
        <c:axId val="331822767"/>
      </c:lineChart>
      <c:catAx>
        <c:axId val="3318194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331822767"/>
        <c:crosses val="autoZero"/>
        <c:auto val="1"/>
        <c:lblAlgn val="ctr"/>
        <c:lblOffset val="100"/>
        <c:noMultiLvlLbl val="0"/>
      </c:catAx>
      <c:valAx>
        <c:axId val="331822767"/>
        <c:scaling>
          <c:orientation val="minMax"/>
          <c:max val="1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3318194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494FAC9-B904-297F-2268-DAC234A5EF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2581739-8819-25F7-628F-17FF5359CF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B8703-3DDA-6D49-8127-E615E05F3B92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9A0E1A-D41A-3E24-EDFB-58B73F22F24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CD31CFD-221D-083C-D9D0-C217344AD9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25279-D4C8-934B-9A08-62B373A59B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680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DE0982-3587-11FF-21FE-1522693E41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E415C26-BF32-A350-E841-CB8393CFB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BCE831-C992-E2AF-D0DA-19FC29D5B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A6C561-B145-0B9F-79C9-4C364A13C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015D37-AC07-8526-482B-131E5FFD7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63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0D05F0-6E88-DCC8-963C-8515132C7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58"/>
            <a:ext cx="12192000" cy="113057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51D6F5E-A47F-18E0-6FE0-C3D4E4C03A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09A89F-A6D6-FA48-67A1-9746DC83D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BB5444-297C-0FFC-B1F7-058583134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AAD215-F0C9-64CE-527D-99D9C6173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70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3BEBBCB-1E36-5A92-2CF3-46D76421DD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7BF1824-B5CC-024A-12F2-EF7FA29AD3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85587F-DA02-322B-65F7-3022D5F15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12DF45-7460-3AE4-1527-096E43892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503BDB-6848-D4B3-BF5E-4F6082DF3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569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F96C32-B96E-E58C-6895-02E4D1580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66D22E-F6C0-0499-F405-74F1A9990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6519D6-B2E3-9438-E3C9-E5732936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6FEAB8-6AAB-7E87-384F-D4A3DE9DE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C556F0-CC70-46CC-B880-9EDDB20E6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612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66D22E-F6C0-0499-F405-74F1A9990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56519D6-B2E3-9438-E3C9-E5732936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6FEAB8-6AAB-7E87-384F-D4A3DE9DE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DC556F0-CC70-46CC-B880-9EDDB20E6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829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9C3305-1F16-C2CE-201A-4B40042F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A8313-157E-550C-F18B-C5A46DAE5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3530FA-9DE6-5B5C-3C65-44162BAC0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7A8860-C746-915F-9683-CD64A879F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7D1E96-2183-72DD-E0BB-26311EFA4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56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E5C80B-0AFC-7120-FC95-0E3019217F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10542B-B20B-A4B3-7BC0-B0EC68D3F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5246CA-191B-CA0A-8A74-85A8BC995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DC98381-2D80-0EC5-FDE0-5B088F9E3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5FB4E5-7F89-FB26-174B-C09C9F43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151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B958A4-5149-4ACF-A939-00B4235645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1AEBA9E-7026-D3F6-60FB-7D4A363E4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9A72FEC-663F-83F7-886A-220DAAC3E8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4402446-F40D-DD7D-675C-5A6E058E2D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C5A9D68-C101-2213-01C6-E67572A42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C7EDE38-4FB0-193F-2A77-D7C651FEC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0DA6FD0-72CA-84D6-16EB-52C4F8A7E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80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ADC0D59-E3FE-D4AF-50C6-AC01C8F98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12B62B-3A79-9F77-D992-E648C36F6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F379BA-F45B-D87B-C78F-64F4836BE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473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6AFDDDD-8897-A39D-BE96-F9AA1B6A0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BD3CEC2-EBF3-62D3-C91B-AA856E2F5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74626A1-1074-355D-F405-7AF8B3789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871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994466-108D-ACC3-1424-65D51F0E4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19D3A6-1BBF-860E-D785-247443D64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E0169D8-9B26-756E-1F7D-8DFC358C0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5C0A730-D0BA-814F-35FD-0CA3705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85D2A5-90F3-095D-D9CC-6E50708CE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EEFCF3-3839-10B7-3529-5D923122F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20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0CDA1E-71F6-0FE7-AE34-B207E4DC4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03EAE4A-7CA7-0220-C7A3-92C7A3E44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6BA0B2-2BF7-1020-8100-ED04FDC16F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D7D53DC-C37A-AB88-4E81-1A21608CB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AEBAE5-3830-61C9-13C4-CF606C686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57DDA23-2081-9731-D2C7-E01B33A9B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702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6D2447-3DA5-AD7A-A265-7189F7CB9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08386"/>
            <a:ext cx="10515600" cy="5234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8A60A3-574B-135B-020A-0DE648F375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CB1730-CB74-6F4F-A89B-DB55321EFE8B}" type="datetimeFigureOut">
              <a:rPr lang="en-GB" smtClean="0"/>
              <a:t>14/12/2024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6DD040-E054-23AF-4E8C-A00EBB993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EB9B0C-1B0E-9F96-A13C-76D88F4E31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F8641CB-C91D-D545-A343-FF92B66D63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52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78884ca60822a34fb0e6-082b8fd5551e97bc65e327988b444396.ssl.cf3.rackcdn.com/up/2024/08/IJF_Sport_and_Organisation_Rul-1722593988.pd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jf.org/competition/2653/standings" TargetMode="Externa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hyperlink" Target="https://www.ijf.org/judoka/41546" TargetMode="External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s://www.ijf.org/judoka/13028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81732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9384E8-DB78-CA12-7AE0-B1AC9C57E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999" y="998537"/>
            <a:ext cx="11684000" cy="1619933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</a:pPr>
            <a:endParaRPr lang="en-GB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Highest and lowest ranking</a:t>
            </a:r>
            <a:r>
              <a:rPr lang="en-GB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points for all</a:t>
            </a:r>
            <a:r>
              <a:rPr lang="en-GB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 q</a:t>
            </a:r>
            <a:r>
              <a:rPr lang="en-GB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ualified athletes by weight category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4FE1E8-453A-0E41-9DBC-526CE74011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1639641"/>
              </p:ext>
            </p:extLst>
          </p:nvPr>
        </p:nvGraphicFramePr>
        <p:xfrm>
          <a:off x="253999" y="2245856"/>
          <a:ext cx="11531400" cy="4132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44F4F47-6905-070E-5AAF-F09CD469222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3505775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in blue martial arts uniform&#10;&#10;Description automatically generated">
            <a:extLst>
              <a:ext uri="{FF2B5EF4-FFF2-40B4-BE49-F238E27FC236}">
                <a16:creationId xmlns:a16="http://schemas.microsoft.com/office/drawing/2014/main" id="{5709FCBA-521E-687D-6A96-9A39EA6032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9374" y="1088251"/>
            <a:ext cx="4966346" cy="33108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92F099-418B-31D9-297A-47DE60CFF7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5654" y="1088252"/>
            <a:ext cx="4966346" cy="3311386"/>
          </a:xfrm>
          <a:prstGeom prst="rect">
            <a:avLst/>
          </a:prstGeom>
        </p:spPr>
      </p:pic>
      <p:pic>
        <p:nvPicPr>
          <p:cNvPr id="3" name="Picture 2" descr="A person in a blue kimono&#10;&#10;Description automatically generated">
            <a:extLst>
              <a:ext uri="{FF2B5EF4-FFF2-40B4-BE49-F238E27FC236}">
                <a16:creationId xmlns:a16="http://schemas.microsoft.com/office/drawing/2014/main" id="{18B0732B-426E-8A34-1413-416260B01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7136" y="1088252"/>
            <a:ext cx="5457725" cy="3765829"/>
          </a:xfrm>
          <a:prstGeom prst="rect">
            <a:avLst/>
          </a:prstGeom>
        </p:spPr>
      </p:pic>
      <p:pic>
        <p:nvPicPr>
          <p:cNvPr id="4" name="Content Placeholder 4" descr="A table with numbers and text&#10;&#10;Description automatically generated">
            <a:extLst>
              <a:ext uri="{FF2B5EF4-FFF2-40B4-BE49-F238E27FC236}">
                <a16:creationId xmlns:a16="http://schemas.microsoft.com/office/drawing/2014/main" id="{F11CCD34-7B92-0CC4-8C9F-88C7F26D00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519530" y="3974826"/>
            <a:ext cx="9152936" cy="288317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12AA8D-C45B-E7D0-EA67-2E28A7B6DF1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CONTINENTAL QUOTA PLACES</a:t>
            </a:r>
          </a:p>
        </p:txBody>
      </p:sp>
    </p:spTree>
    <p:extLst>
      <p:ext uri="{BB962C8B-B14F-4D97-AF65-F5344CB8AC3E}">
        <p14:creationId xmlns:p14="http://schemas.microsoft.com/office/powerpoint/2010/main" val="1509131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9BA438-957B-3EDE-9B48-7BA497F2C1AF}"/>
              </a:ext>
            </a:extLst>
          </p:cNvPr>
          <p:cNvSpPr txBox="1"/>
          <p:nvPr/>
        </p:nvSpPr>
        <p:spPr>
          <a:xfrm>
            <a:off x="1" y="1523212"/>
            <a:ext cx="12192000" cy="492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Lowest ranked athletes qualified with continental quotas by continent </a:t>
            </a:r>
          </a:p>
        </p:txBody>
      </p:sp>
      <p:pic>
        <p:nvPicPr>
          <p:cNvPr id="4" name="Picture 3" descr="A table with numbers and letters&#10;&#10;Description automatically generated">
            <a:extLst>
              <a:ext uri="{FF2B5EF4-FFF2-40B4-BE49-F238E27FC236}">
                <a16:creationId xmlns:a16="http://schemas.microsoft.com/office/drawing/2014/main" id="{4C6F1D28-DF7D-0056-BD9D-627199D5B4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7470"/>
          <a:stretch/>
        </p:blipFill>
        <p:spPr>
          <a:xfrm>
            <a:off x="2894326" y="2268608"/>
            <a:ext cx="6403347" cy="19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2AC1BE-AF2C-19D2-4532-A97BFAED0A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CONTINENTAL QUOTA PLACES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7D0C3C6C-8A5D-3A3D-9558-A63CE3E74AF4}"/>
              </a:ext>
            </a:extLst>
          </p:cNvPr>
          <p:cNvGrpSpPr/>
          <p:nvPr/>
        </p:nvGrpSpPr>
        <p:grpSpPr>
          <a:xfrm>
            <a:off x="1466771" y="4497906"/>
            <a:ext cx="9258456" cy="1980000"/>
            <a:chOff x="1387622" y="4595443"/>
            <a:chExt cx="7386288" cy="1566739"/>
          </a:xfrm>
        </p:grpSpPr>
        <p:pic>
          <p:nvPicPr>
            <p:cNvPr id="6" name="Picture 3" descr="A table with numbers and letters&#10;&#10;Description automatically generated">
              <a:extLst>
                <a:ext uri="{FF2B5EF4-FFF2-40B4-BE49-F238E27FC236}">
                  <a16:creationId xmlns:a16="http://schemas.microsoft.com/office/drawing/2014/main" id="{7356413B-D505-E4B3-B93A-12D96A1C61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42656"/>
            <a:stretch/>
          </p:blipFill>
          <p:spPr>
            <a:xfrm>
              <a:off x="1942090" y="4595443"/>
              <a:ext cx="6831820" cy="1566739"/>
            </a:xfrm>
            <a:prstGeom prst="rect">
              <a:avLst/>
            </a:prstGeom>
          </p:spPr>
        </p:pic>
        <p:pic>
          <p:nvPicPr>
            <p:cNvPr id="8" name="Picture 3" descr="A table with numbers and letters&#10;&#10;Description automatically generated">
              <a:extLst>
                <a:ext uri="{FF2B5EF4-FFF2-40B4-BE49-F238E27FC236}">
                  <a16:creationId xmlns:a16="http://schemas.microsoft.com/office/drawing/2014/main" id="{3593E3EF-ADC7-691B-BED9-1C56581577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95278"/>
            <a:stretch/>
          </p:blipFill>
          <p:spPr>
            <a:xfrm>
              <a:off x="1387622" y="4595443"/>
              <a:ext cx="562560" cy="15667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892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50E28-6045-F7A2-2E48-862821F4361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600" dirty="0">
                <a:solidFill>
                  <a:srgbClr val="FFFFFF"/>
                </a:solidFill>
              </a:rPr>
              <a:t>NUMBER OF ATHLETES PER CONTINENT </a:t>
            </a:r>
          </a:p>
        </p:txBody>
      </p:sp>
      <p:pic>
        <p:nvPicPr>
          <p:cNvPr id="29" name="Picture 28" descr="A table with numbers and a blue line&#10;&#10;Description automatically generated">
            <a:extLst>
              <a:ext uri="{FF2B5EF4-FFF2-40B4-BE49-F238E27FC236}">
                <a16:creationId xmlns:a16="http://schemas.microsoft.com/office/drawing/2014/main" id="{14F28346-B21A-377A-D392-7D49B989D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54" y="1887414"/>
            <a:ext cx="11315891" cy="406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E092E8-431A-1123-29A9-1941A7522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008" y="1398032"/>
            <a:ext cx="11301984" cy="5234152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IOC – No Limit on </a:t>
            </a:r>
            <a:r>
              <a:rPr lang="en-GB" dirty="0">
                <a:solidFill>
                  <a:srgbClr val="000000"/>
                </a:solidFill>
                <a:latin typeface="-webkit-standard"/>
              </a:rPr>
              <a:t>the n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umber of mixed </a:t>
            </a:r>
            <a:r>
              <a:rPr lang="en-GB" dirty="0">
                <a:solidFill>
                  <a:srgbClr val="000000"/>
                </a:solidFill>
                <a:latin typeface="-webkit-standard"/>
              </a:rPr>
              <a:t>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eams.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dirty="0"/>
              <a:t>From the previous Games to Paris 2024, athletes who qualified for the individual competition can take part in the mixed team competition, up to a maximum of seven (7) women and seven (7) men. All athletes participating in the medallist team will be awarded a medal.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D4B843-FDB7-F6AA-D08F-6BAA3A476A3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200" dirty="0">
                <a:solidFill>
                  <a:srgbClr val="FFFFFF"/>
                </a:solidFill>
              </a:rPr>
              <a:t>OLYMPIC GAMES PARIS 2024 MIXED TEAMS</a:t>
            </a:r>
          </a:p>
        </p:txBody>
      </p:sp>
    </p:spTree>
    <p:extLst>
      <p:ext uri="{BB962C8B-B14F-4D97-AF65-F5344CB8AC3E}">
        <p14:creationId xmlns:p14="http://schemas.microsoft.com/office/powerpoint/2010/main" val="1189246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F79630B-0F0B-446E-A637-38FA8F61D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437C99-FC8E-4311-B48A-F0C4C329B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028" y="-1"/>
            <a:ext cx="12192000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FC15CD2-6219-B75E-D5A4-BA885BB1C273}"/>
              </a:ext>
            </a:extLst>
          </p:cNvPr>
          <p:cNvSpPr txBox="1">
            <a:spLocks/>
          </p:cNvSpPr>
          <p:nvPr/>
        </p:nvSpPr>
        <p:spPr>
          <a:xfrm>
            <a:off x="778970" y="597408"/>
            <a:ext cx="3595678" cy="13308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</a:rPr>
              <a:t>OLYMPIC GAMES PARIS 2024 MIXED TEAMS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5B6940-9F47-5724-17F7-C43559887966}"/>
              </a:ext>
            </a:extLst>
          </p:cNvPr>
          <p:cNvSpPr txBox="1">
            <a:spLocks/>
          </p:cNvSpPr>
          <p:nvPr/>
        </p:nvSpPr>
        <p:spPr>
          <a:xfrm>
            <a:off x="778970" y="2415927"/>
            <a:ext cx="3595678" cy="35918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indent="-2286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+mn-ea"/>
              </a:rPr>
              <a:t>4 CONTINENTS </a:t>
            </a:r>
          </a:p>
          <a:p>
            <a:pPr indent="-2286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ea typeface="+mn-ea"/>
            </a:endParaRPr>
          </a:p>
          <a:p>
            <a:pPr indent="-2286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+mn-ea"/>
              </a:rPr>
              <a:t>19 NATIONS </a:t>
            </a:r>
          </a:p>
          <a:p>
            <a:pPr indent="-2286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ea typeface="+mn-ea"/>
            </a:endParaRPr>
          </a:p>
          <a:p>
            <a:pPr indent="-2286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+mn-ea"/>
              </a:rPr>
              <a:t>181 COMPETITORS  </a:t>
            </a:r>
          </a:p>
          <a:p>
            <a:pPr algn="l"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ea typeface="+mn-ea"/>
              </a:rPr>
              <a:t>(88 WOMEN, 93 MEN)</a:t>
            </a:r>
          </a:p>
        </p:txBody>
      </p:sp>
      <p:pic>
        <p:nvPicPr>
          <p:cNvPr id="12" name="Content Placeholder 11" descr="A group of people holding medals&#10;&#10;Description automatically generated">
            <a:extLst>
              <a:ext uri="{FF2B5EF4-FFF2-40B4-BE49-F238E27FC236}">
                <a16:creationId xmlns:a16="http://schemas.microsoft.com/office/drawing/2014/main" id="{696B63D6-D220-0D6B-4D01-90BAD432A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940" r="20689" b="-1"/>
          <a:stretch/>
        </p:blipFill>
        <p:spPr>
          <a:xfrm>
            <a:off x="4948188" y="1"/>
            <a:ext cx="7243812" cy="6857999"/>
          </a:xfrm>
          <a:custGeom>
            <a:avLst/>
            <a:gdLst/>
            <a:ahLst/>
            <a:cxnLst/>
            <a:rect l="l" t="t" r="r" b="b"/>
            <a:pathLst>
              <a:path w="7243812" h="6857999">
                <a:moveTo>
                  <a:pt x="609803" y="0"/>
                </a:moveTo>
                <a:lnTo>
                  <a:pt x="1222601" y="0"/>
                </a:lnTo>
                <a:lnTo>
                  <a:pt x="1223032" y="1645"/>
                </a:lnTo>
                <a:lnTo>
                  <a:pt x="1343371" y="1645"/>
                </a:lnTo>
                <a:lnTo>
                  <a:pt x="1343665" y="0"/>
                </a:lnTo>
                <a:lnTo>
                  <a:pt x="1884172" y="0"/>
                </a:lnTo>
                <a:lnTo>
                  <a:pt x="1884280" y="1645"/>
                </a:lnTo>
                <a:lnTo>
                  <a:pt x="7243812" y="1645"/>
                </a:lnTo>
                <a:lnTo>
                  <a:pt x="7243812" y="6857999"/>
                </a:lnTo>
                <a:lnTo>
                  <a:pt x="133676" y="6857999"/>
                </a:lnTo>
                <a:lnTo>
                  <a:pt x="114609" y="6843646"/>
                </a:lnTo>
                <a:cubicBezTo>
                  <a:pt x="106811" y="6836369"/>
                  <a:pt x="103243" y="6828354"/>
                  <a:pt x="111459" y="6817746"/>
                </a:cubicBezTo>
                <a:cubicBezTo>
                  <a:pt x="93943" y="6769544"/>
                  <a:pt x="97901" y="6796071"/>
                  <a:pt x="113412" y="6759582"/>
                </a:cubicBezTo>
                <a:cubicBezTo>
                  <a:pt x="110188" y="6732087"/>
                  <a:pt x="99653" y="6727133"/>
                  <a:pt x="100729" y="6705297"/>
                </a:cubicBezTo>
                <a:cubicBezTo>
                  <a:pt x="94563" y="6675394"/>
                  <a:pt x="99792" y="6669536"/>
                  <a:pt x="87662" y="6640957"/>
                </a:cubicBezTo>
                <a:cubicBezTo>
                  <a:pt x="74199" y="6591883"/>
                  <a:pt x="82185" y="6576319"/>
                  <a:pt x="83084" y="6541313"/>
                </a:cubicBezTo>
                <a:cubicBezTo>
                  <a:pt x="82225" y="6490855"/>
                  <a:pt x="67640" y="6422980"/>
                  <a:pt x="59444" y="6370251"/>
                </a:cubicBezTo>
                <a:cubicBezTo>
                  <a:pt x="51248" y="6317522"/>
                  <a:pt x="30729" y="6270972"/>
                  <a:pt x="33908" y="6224938"/>
                </a:cubicBezTo>
                <a:lnTo>
                  <a:pt x="30063" y="6089693"/>
                </a:lnTo>
                <a:cubicBezTo>
                  <a:pt x="25730" y="6032039"/>
                  <a:pt x="3474" y="5997051"/>
                  <a:pt x="29101" y="5973994"/>
                </a:cubicBezTo>
                <a:cubicBezTo>
                  <a:pt x="17018" y="5940131"/>
                  <a:pt x="41135" y="5955713"/>
                  <a:pt x="33855" y="5939847"/>
                </a:cubicBezTo>
                <a:lnTo>
                  <a:pt x="12982" y="5906467"/>
                </a:lnTo>
                <a:lnTo>
                  <a:pt x="8416" y="5862699"/>
                </a:lnTo>
                <a:cubicBezTo>
                  <a:pt x="7895" y="5838948"/>
                  <a:pt x="8409" y="5853058"/>
                  <a:pt x="12052" y="5823324"/>
                </a:cubicBezTo>
                <a:cubicBezTo>
                  <a:pt x="11631" y="5805291"/>
                  <a:pt x="11213" y="5787258"/>
                  <a:pt x="10793" y="5769225"/>
                </a:cubicBezTo>
                <a:cubicBezTo>
                  <a:pt x="17866" y="5738356"/>
                  <a:pt x="19121" y="5696311"/>
                  <a:pt x="25986" y="5667896"/>
                </a:cubicBezTo>
                <a:cubicBezTo>
                  <a:pt x="16329" y="5647975"/>
                  <a:pt x="42195" y="5619318"/>
                  <a:pt x="43687" y="5594585"/>
                </a:cubicBezTo>
                <a:cubicBezTo>
                  <a:pt x="32512" y="5517959"/>
                  <a:pt x="44052" y="5536542"/>
                  <a:pt x="40019" y="5464225"/>
                </a:cubicBezTo>
                <a:cubicBezTo>
                  <a:pt x="32676" y="5400671"/>
                  <a:pt x="26469" y="5311951"/>
                  <a:pt x="22904" y="5269726"/>
                </a:cubicBezTo>
                <a:cubicBezTo>
                  <a:pt x="19341" y="5227501"/>
                  <a:pt x="14742" y="5212581"/>
                  <a:pt x="18628" y="5210876"/>
                </a:cubicBezTo>
                <a:cubicBezTo>
                  <a:pt x="-20300" y="5161742"/>
                  <a:pt x="15511" y="5141336"/>
                  <a:pt x="5392" y="5111369"/>
                </a:cubicBezTo>
                <a:cubicBezTo>
                  <a:pt x="10662" y="5053859"/>
                  <a:pt x="15546" y="5034036"/>
                  <a:pt x="13324" y="5009272"/>
                </a:cubicBezTo>
                <a:cubicBezTo>
                  <a:pt x="25126" y="4982633"/>
                  <a:pt x="74251" y="4956261"/>
                  <a:pt x="48699" y="4925805"/>
                </a:cubicBezTo>
                <a:cubicBezTo>
                  <a:pt x="76704" y="4931200"/>
                  <a:pt x="39437" y="4888353"/>
                  <a:pt x="62925" y="4877992"/>
                </a:cubicBezTo>
                <a:cubicBezTo>
                  <a:pt x="82480" y="4871554"/>
                  <a:pt x="75731" y="4857054"/>
                  <a:pt x="79496" y="4844323"/>
                </a:cubicBezTo>
                <a:cubicBezTo>
                  <a:pt x="97657" y="4832308"/>
                  <a:pt x="110974" y="4752352"/>
                  <a:pt x="101400" y="4733115"/>
                </a:cubicBezTo>
                <a:cubicBezTo>
                  <a:pt x="108185" y="4679357"/>
                  <a:pt x="119720" y="4662889"/>
                  <a:pt x="111223" y="4625153"/>
                </a:cubicBezTo>
                <a:cubicBezTo>
                  <a:pt x="106592" y="4588197"/>
                  <a:pt x="114401" y="4567830"/>
                  <a:pt x="126359" y="4539168"/>
                </a:cubicBezTo>
                <a:cubicBezTo>
                  <a:pt x="126535" y="4522289"/>
                  <a:pt x="126710" y="4505410"/>
                  <a:pt x="126886" y="4488531"/>
                </a:cubicBezTo>
                <a:cubicBezTo>
                  <a:pt x="126165" y="4473140"/>
                  <a:pt x="132917" y="4437329"/>
                  <a:pt x="135099" y="4411258"/>
                </a:cubicBezTo>
                <a:cubicBezTo>
                  <a:pt x="107667" y="4345686"/>
                  <a:pt x="146840" y="4280033"/>
                  <a:pt x="132327" y="4219510"/>
                </a:cubicBezTo>
                <a:cubicBezTo>
                  <a:pt x="138549" y="4158987"/>
                  <a:pt x="124091" y="4192084"/>
                  <a:pt x="172424" y="4048117"/>
                </a:cubicBezTo>
                <a:cubicBezTo>
                  <a:pt x="167703" y="4015047"/>
                  <a:pt x="203806" y="3905047"/>
                  <a:pt x="177666" y="3878222"/>
                </a:cubicBezTo>
                <a:cubicBezTo>
                  <a:pt x="167714" y="3821305"/>
                  <a:pt x="183914" y="3845122"/>
                  <a:pt x="156982" y="3778166"/>
                </a:cubicBezTo>
                <a:cubicBezTo>
                  <a:pt x="160365" y="3760234"/>
                  <a:pt x="142791" y="3724716"/>
                  <a:pt x="142115" y="3707357"/>
                </a:cubicBezTo>
                <a:cubicBezTo>
                  <a:pt x="139253" y="3688591"/>
                  <a:pt x="140202" y="3672776"/>
                  <a:pt x="139805" y="3665569"/>
                </a:cubicBezTo>
                <a:cubicBezTo>
                  <a:pt x="139778" y="3665084"/>
                  <a:pt x="139750" y="3664599"/>
                  <a:pt x="139723" y="3664114"/>
                </a:cubicBezTo>
                <a:lnTo>
                  <a:pt x="134134" y="3653088"/>
                </a:lnTo>
                <a:lnTo>
                  <a:pt x="126568" y="3641228"/>
                </a:lnTo>
                <a:cubicBezTo>
                  <a:pt x="126560" y="3629488"/>
                  <a:pt x="126549" y="3617747"/>
                  <a:pt x="126540" y="3606007"/>
                </a:cubicBezTo>
                <a:lnTo>
                  <a:pt x="134645" y="3597336"/>
                </a:lnTo>
                <a:lnTo>
                  <a:pt x="131649" y="3586412"/>
                </a:lnTo>
                <a:lnTo>
                  <a:pt x="134221" y="3569719"/>
                </a:lnTo>
                <a:lnTo>
                  <a:pt x="133795" y="3568021"/>
                </a:lnTo>
                <a:lnTo>
                  <a:pt x="130189" y="3553678"/>
                </a:lnTo>
                <a:lnTo>
                  <a:pt x="129827" y="3552249"/>
                </a:lnTo>
                <a:lnTo>
                  <a:pt x="122183" y="3542019"/>
                </a:lnTo>
                <a:lnTo>
                  <a:pt x="112426" y="3531201"/>
                </a:lnTo>
                <a:lnTo>
                  <a:pt x="105626" y="3496391"/>
                </a:lnTo>
                <a:lnTo>
                  <a:pt x="111971" y="3486850"/>
                </a:lnTo>
                <a:lnTo>
                  <a:pt x="106910" y="3476412"/>
                </a:lnTo>
                <a:cubicBezTo>
                  <a:pt x="105781" y="3466028"/>
                  <a:pt x="105824" y="3433967"/>
                  <a:pt x="105209" y="3424545"/>
                </a:cubicBezTo>
                <a:lnTo>
                  <a:pt x="103215" y="3419880"/>
                </a:lnTo>
                <a:lnTo>
                  <a:pt x="104953" y="3415218"/>
                </a:lnTo>
                <a:lnTo>
                  <a:pt x="101255" y="3409825"/>
                </a:lnTo>
                <a:lnTo>
                  <a:pt x="103044" y="3407057"/>
                </a:lnTo>
                <a:lnTo>
                  <a:pt x="89764" y="3378959"/>
                </a:lnTo>
                <a:lnTo>
                  <a:pt x="83991" y="3362948"/>
                </a:lnTo>
                <a:lnTo>
                  <a:pt x="66858" y="3332072"/>
                </a:lnTo>
                <a:lnTo>
                  <a:pt x="69057" y="3325671"/>
                </a:lnTo>
                <a:lnTo>
                  <a:pt x="51631" y="3278130"/>
                </a:lnTo>
                <a:lnTo>
                  <a:pt x="53959" y="3277179"/>
                </a:lnTo>
                <a:lnTo>
                  <a:pt x="60205" y="3262610"/>
                </a:lnTo>
                <a:lnTo>
                  <a:pt x="58998" y="3258677"/>
                </a:lnTo>
                <a:cubicBezTo>
                  <a:pt x="46010" y="3210316"/>
                  <a:pt x="80872" y="3236545"/>
                  <a:pt x="45170" y="3180546"/>
                </a:cubicBezTo>
                <a:cubicBezTo>
                  <a:pt x="53643" y="3171780"/>
                  <a:pt x="52550" y="3163902"/>
                  <a:pt x="45228" y="3151828"/>
                </a:cubicBezTo>
                <a:cubicBezTo>
                  <a:pt x="39651" y="3128169"/>
                  <a:pt x="64667" y="3124610"/>
                  <a:pt x="45020" y="3103777"/>
                </a:cubicBezTo>
                <a:cubicBezTo>
                  <a:pt x="59127" y="3105196"/>
                  <a:pt x="41123" y="3057428"/>
                  <a:pt x="57092" y="3065434"/>
                </a:cubicBezTo>
                <a:cubicBezTo>
                  <a:pt x="55435" y="3051512"/>
                  <a:pt x="40803" y="3032637"/>
                  <a:pt x="35088" y="3020247"/>
                </a:cubicBezTo>
                <a:cubicBezTo>
                  <a:pt x="32503" y="3002537"/>
                  <a:pt x="18197" y="3001119"/>
                  <a:pt x="22803" y="2991092"/>
                </a:cubicBezTo>
                <a:cubicBezTo>
                  <a:pt x="24338" y="2987749"/>
                  <a:pt x="27975" y="2983455"/>
                  <a:pt x="34850" y="2977278"/>
                </a:cubicBezTo>
                <a:cubicBezTo>
                  <a:pt x="22587" y="2954448"/>
                  <a:pt x="35600" y="2946689"/>
                  <a:pt x="36223" y="2911749"/>
                </a:cubicBezTo>
                <a:cubicBezTo>
                  <a:pt x="35158" y="2886513"/>
                  <a:pt x="29761" y="2843788"/>
                  <a:pt x="28462" y="2825860"/>
                </a:cubicBezTo>
                <a:cubicBezTo>
                  <a:pt x="28449" y="2818634"/>
                  <a:pt x="28437" y="2811409"/>
                  <a:pt x="28424" y="2804183"/>
                </a:cubicBezTo>
                <a:lnTo>
                  <a:pt x="21292" y="2790136"/>
                </a:lnTo>
                <a:lnTo>
                  <a:pt x="16179" y="2760208"/>
                </a:lnTo>
                <a:lnTo>
                  <a:pt x="22858" y="2751112"/>
                </a:lnTo>
                <a:lnTo>
                  <a:pt x="18505" y="2740278"/>
                </a:lnTo>
                <a:lnTo>
                  <a:pt x="22482" y="2726489"/>
                </a:lnTo>
                <a:lnTo>
                  <a:pt x="18175" y="2725052"/>
                </a:lnTo>
                <a:lnTo>
                  <a:pt x="10521" y="2715895"/>
                </a:lnTo>
                <a:lnTo>
                  <a:pt x="25499" y="2665666"/>
                </a:lnTo>
                <a:lnTo>
                  <a:pt x="30658" y="2635351"/>
                </a:lnTo>
                <a:cubicBezTo>
                  <a:pt x="30723" y="2625597"/>
                  <a:pt x="30791" y="2615842"/>
                  <a:pt x="30857" y="2606088"/>
                </a:cubicBezTo>
                <a:lnTo>
                  <a:pt x="37532" y="2596456"/>
                </a:lnTo>
                <a:cubicBezTo>
                  <a:pt x="41239" y="2582253"/>
                  <a:pt x="34640" y="2564757"/>
                  <a:pt x="36511" y="2549900"/>
                </a:cubicBezTo>
                <a:lnTo>
                  <a:pt x="53712" y="2496499"/>
                </a:lnTo>
                <a:cubicBezTo>
                  <a:pt x="53527" y="2492743"/>
                  <a:pt x="64725" y="2449625"/>
                  <a:pt x="64540" y="2445869"/>
                </a:cubicBezTo>
                <a:cubicBezTo>
                  <a:pt x="61940" y="2441580"/>
                  <a:pt x="65575" y="2413465"/>
                  <a:pt x="64348" y="2408995"/>
                </a:cubicBezTo>
                <a:cubicBezTo>
                  <a:pt x="100333" y="2407546"/>
                  <a:pt x="71752" y="2329020"/>
                  <a:pt x="101725" y="2335735"/>
                </a:cubicBezTo>
                <a:cubicBezTo>
                  <a:pt x="120512" y="2299003"/>
                  <a:pt x="138791" y="2291744"/>
                  <a:pt x="147278" y="2260088"/>
                </a:cubicBezTo>
                <a:cubicBezTo>
                  <a:pt x="152668" y="2224200"/>
                  <a:pt x="143589" y="2220953"/>
                  <a:pt x="152643" y="2193455"/>
                </a:cubicBezTo>
                <a:cubicBezTo>
                  <a:pt x="152701" y="2159228"/>
                  <a:pt x="131577" y="2138038"/>
                  <a:pt x="161815" y="2107942"/>
                </a:cubicBezTo>
                <a:lnTo>
                  <a:pt x="168884" y="2024270"/>
                </a:lnTo>
                <a:lnTo>
                  <a:pt x="210800" y="1969445"/>
                </a:lnTo>
                <a:lnTo>
                  <a:pt x="215063" y="1961162"/>
                </a:lnTo>
                <a:lnTo>
                  <a:pt x="226767" y="1945112"/>
                </a:lnTo>
                <a:lnTo>
                  <a:pt x="225906" y="1942021"/>
                </a:lnTo>
                <a:lnTo>
                  <a:pt x="220555" y="1935584"/>
                </a:lnTo>
                <a:cubicBezTo>
                  <a:pt x="220179" y="1930292"/>
                  <a:pt x="223282" y="1914884"/>
                  <a:pt x="223648" y="1910265"/>
                </a:cubicBezTo>
                <a:cubicBezTo>
                  <a:pt x="221934" y="1909994"/>
                  <a:pt x="221895" y="1909162"/>
                  <a:pt x="222758" y="1907867"/>
                </a:cubicBezTo>
                <a:lnTo>
                  <a:pt x="229387" y="1899379"/>
                </a:lnTo>
                <a:lnTo>
                  <a:pt x="231548" y="1895114"/>
                </a:lnTo>
                <a:lnTo>
                  <a:pt x="216553" y="1892417"/>
                </a:lnTo>
                <a:cubicBezTo>
                  <a:pt x="209075" y="1884999"/>
                  <a:pt x="222114" y="1866643"/>
                  <a:pt x="209739" y="1861483"/>
                </a:cubicBezTo>
                <a:cubicBezTo>
                  <a:pt x="214584" y="1853278"/>
                  <a:pt x="219066" y="1844665"/>
                  <a:pt x="222950" y="1835810"/>
                </a:cubicBezTo>
                <a:lnTo>
                  <a:pt x="224812" y="1830569"/>
                </a:lnTo>
                <a:lnTo>
                  <a:pt x="224522" y="1830429"/>
                </a:lnTo>
                <a:cubicBezTo>
                  <a:pt x="224224" y="1829219"/>
                  <a:pt x="224571" y="1827468"/>
                  <a:pt x="225830" y="1824832"/>
                </a:cubicBezTo>
                <a:lnTo>
                  <a:pt x="228207" y="1821003"/>
                </a:lnTo>
                <a:lnTo>
                  <a:pt x="230878" y="1807109"/>
                </a:lnTo>
                <a:lnTo>
                  <a:pt x="227355" y="1805316"/>
                </a:lnTo>
                <a:lnTo>
                  <a:pt x="228132" y="1804434"/>
                </a:lnTo>
                <a:cubicBezTo>
                  <a:pt x="237533" y="1798221"/>
                  <a:pt x="248274" y="1797417"/>
                  <a:pt x="223762" y="1784314"/>
                </a:cubicBezTo>
                <a:cubicBezTo>
                  <a:pt x="240655" y="1769422"/>
                  <a:pt x="224912" y="1763793"/>
                  <a:pt x="226521" y="1740358"/>
                </a:cubicBezTo>
                <a:cubicBezTo>
                  <a:pt x="240385" y="1732435"/>
                  <a:pt x="239102" y="1724301"/>
                  <a:pt x="233164" y="1715685"/>
                </a:cubicBezTo>
                <a:cubicBezTo>
                  <a:pt x="245499" y="1694404"/>
                  <a:pt x="240415" y="1672675"/>
                  <a:pt x="245819" y="1647555"/>
                </a:cubicBezTo>
                <a:cubicBezTo>
                  <a:pt x="268668" y="1622803"/>
                  <a:pt x="248434" y="1605585"/>
                  <a:pt x="254317" y="1578752"/>
                </a:cubicBezTo>
                <a:lnTo>
                  <a:pt x="249918" y="1546022"/>
                </a:lnTo>
                <a:cubicBezTo>
                  <a:pt x="251996" y="1543635"/>
                  <a:pt x="248777" y="1521210"/>
                  <a:pt x="248927" y="1519929"/>
                </a:cubicBezTo>
                <a:lnTo>
                  <a:pt x="248704" y="1519731"/>
                </a:lnTo>
                <a:lnTo>
                  <a:pt x="252245" y="1514846"/>
                </a:lnTo>
                <a:cubicBezTo>
                  <a:pt x="255314" y="1501295"/>
                  <a:pt x="252199" y="1477394"/>
                  <a:pt x="254681" y="1463304"/>
                </a:cubicBezTo>
                <a:cubicBezTo>
                  <a:pt x="257024" y="1459891"/>
                  <a:pt x="268983" y="1432466"/>
                  <a:pt x="267138" y="1430305"/>
                </a:cubicBezTo>
                <a:lnTo>
                  <a:pt x="266110" y="1429568"/>
                </a:lnTo>
                <a:lnTo>
                  <a:pt x="286784" y="1404045"/>
                </a:lnTo>
                <a:lnTo>
                  <a:pt x="294521" y="1360879"/>
                </a:lnTo>
                <a:lnTo>
                  <a:pt x="324750" y="1301993"/>
                </a:lnTo>
                <a:lnTo>
                  <a:pt x="328780" y="1210776"/>
                </a:lnTo>
                <a:cubicBezTo>
                  <a:pt x="344171" y="1197232"/>
                  <a:pt x="343390" y="1192124"/>
                  <a:pt x="346123" y="1157176"/>
                </a:cubicBezTo>
                <a:cubicBezTo>
                  <a:pt x="359383" y="1110140"/>
                  <a:pt x="355619" y="1111028"/>
                  <a:pt x="349331" y="1063288"/>
                </a:cubicBezTo>
                <a:cubicBezTo>
                  <a:pt x="364194" y="1005331"/>
                  <a:pt x="362778" y="969963"/>
                  <a:pt x="431245" y="889417"/>
                </a:cubicBezTo>
                <a:lnTo>
                  <a:pt x="459477" y="816346"/>
                </a:lnTo>
                <a:cubicBezTo>
                  <a:pt x="465006" y="808083"/>
                  <a:pt x="496978" y="764380"/>
                  <a:pt x="489268" y="752692"/>
                </a:cubicBezTo>
                <a:lnTo>
                  <a:pt x="505368" y="724368"/>
                </a:lnTo>
                <a:lnTo>
                  <a:pt x="511178" y="722494"/>
                </a:lnTo>
                <a:lnTo>
                  <a:pt x="514451" y="717531"/>
                </a:lnTo>
                <a:cubicBezTo>
                  <a:pt x="514171" y="710761"/>
                  <a:pt x="513893" y="703992"/>
                  <a:pt x="513612" y="697222"/>
                </a:cubicBezTo>
                <a:cubicBezTo>
                  <a:pt x="513272" y="693376"/>
                  <a:pt x="513720" y="690905"/>
                  <a:pt x="514772" y="689289"/>
                </a:cubicBezTo>
                <a:lnTo>
                  <a:pt x="515249" y="689151"/>
                </a:lnTo>
                <a:cubicBezTo>
                  <a:pt x="515320" y="686637"/>
                  <a:pt x="515389" y="684122"/>
                  <a:pt x="515461" y="681608"/>
                </a:cubicBezTo>
                <a:cubicBezTo>
                  <a:pt x="522970" y="666964"/>
                  <a:pt x="551123" y="617831"/>
                  <a:pt x="560298" y="601285"/>
                </a:cubicBezTo>
                <a:cubicBezTo>
                  <a:pt x="558549" y="585107"/>
                  <a:pt x="540289" y="573171"/>
                  <a:pt x="570504" y="582332"/>
                </a:cubicBezTo>
                <a:cubicBezTo>
                  <a:pt x="570816" y="577121"/>
                  <a:pt x="573898" y="574271"/>
                  <a:pt x="578347" y="572511"/>
                </a:cubicBezTo>
                <a:lnTo>
                  <a:pt x="580375" y="572092"/>
                </a:lnTo>
                <a:lnTo>
                  <a:pt x="575722" y="536015"/>
                </a:lnTo>
                <a:lnTo>
                  <a:pt x="578705" y="531675"/>
                </a:lnTo>
                <a:lnTo>
                  <a:pt x="564084" y="491380"/>
                </a:lnTo>
                <a:cubicBezTo>
                  <a:pt x="560969" y="487340"/>
                  <a:pt x="560134" y="482008"/>
                  <a:pt x="564457" y="473782"/>
                </a:cubicBezTo>
                <a:lnTo>
                  <a:pt x="566413" y="472000"/>
                </a:lnTo>
                <a:lnTo>
                  <a:pt x="584600" y="354566"/>
                </a:lnTo>
                <a:cubicBezTo>
                  <a:pt x="586100" y="325288"/>
                  <a:pt x="584583" y="317533"/>
                  <a:pt x="588077" y="265704"/>
                </a:cubicBezTo>
                <a:cubicBezTo>
                  <a:pt x="588008" y="205530"/>
                  <a:pt x="578491" y="226511"/>
                  <a:pt x="580576" y="187093"/>
                </a:cubicBezTo>
                <a:cubicBezTo>
                  <a:pt x="579265" y="162458"/>
                  <a:pt x="569240" y="117589"/>
                  <a:pt x="587928" y="130336"/>
                </a:cubicBezTo>
                <a:cubicBezTo>
                  <a:pt x="552635" y="69804"/>
                  <a:pt x="604651" y="82036"/>
                  <a:pt x="593881" y="17287"/>
                </a:cubicBezTo>
                <a:cubicBezTo>
                  <a:pt x="600399" y="13784"/>
                  <a:pt x="605413" y="8440"/>
                  <a:pt x="609224" y="1705"/>
                </a:cubicBezTo>
                <a:close/>
              </a:path>
            </a:pathLst>
          </a:cu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F3571E38-CF9D-EF14-D99E-C599FA602C89}"/>
              </a:ext>
            </a:extLst>
          </p:cNvPr>
          <p:cNvSpPr txBox="1">
            <a:spLocks/>
          </p:cNvSpPr>
          <p:nvPr/>
        </p:nvSpPr>
        <p:spPr>
          <a:xfrm>
            <a:off x="778970" y="1459397"/>
            <a:ext cx="3310215" cy="31365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l">
              <a:spcAft>
                <a:spcPts val="600"/>
              </a:spcAft>
            </a:pPr>
            <a:br>
              <a:rPr lang="en-US" sz="3200" dirty="0">
                <a:solidFill>
                  <a:schemeClr val="tx1"/>
                </a:solidFill>
                <a:latin typeface="+mj-lt"/>
                <a:cs typeface="+mj-cs"/>
              </a:rPr>
            </a:br>
            <a:endParaRPr lang="en-US" sz="3200" dirty="0">
              <a:solidFill>
                <a:schemeClr val="tx1"/>
              </a:solidFill>
              <a:latin typeface="+mj-lt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37310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CB5A910-AB3D-9D1D-B935-84D9D861CE0C}"/>
              </a:ext>
            </a:extLst>
          </p:cNvPr>
          <p:cNvSpPr txBox="1"/>
          <p:nvPr/>
        </p:nvSpPr>
        <p:spPr>
          <a:xfrm>
            <a:off x="295836" y="1408809"/>
            <a:ext cx="11600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Athletes who received an invitation for the mixed team event were automatically qualified to compete in both the individual and mixed team events at the Olympic Games.</a:t>
            </a:r>
            <a:endParaRPr lang="en-H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E8EA226B-FD85-F9B1-CC73-507374CB3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67" y="2766682"/>
            <a:ext cx="6618110" cy="25673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35A990-9242-E592-35A0-0593986B89C0}"/>
              </a:ext>
            </a:extLst>
          </p:cNvPr>
          <p:cNvSpPr txBox="1"/>
          <p:nvPr/>
        </p:nvSpPr>
        <p:spPr>
          <a:xfrm>
            <a:off x="7190102" y="2619206"/>
            <a:ext cx="471403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GEO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ASKILASHVILI Eter</a:t>
            </a:r>
            <a:b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00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KAZ: 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KUYULOVA </a:t>
            </a:r>
            <a:r>
              <a:rPr lang="en-GB" sz="20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Esmigul</a:t>
            </a:r>
            <a:b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00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AUT: 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GASSNER Samuel (Returned 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quota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b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00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HUN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PONGRACZ Bence (Returned 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quota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b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200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CAN</a:t>
            </a:r>
            <a:r>
              <a:rPr lang="en-GB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PORTUONDO ISASI Ana Laura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EDB626-E49A-00FF-102D-E342B203B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68626"/>
            <a:ext cx="10515600" cy="861352"/>
          </a:xfrm>
        </p:spPr>
        <p:txBody>
          <a:bodyPr>
            <a:normAutofit/>
          </a:bodyPr>
          <a:lstStyle/>
          <a:p>
            <a:pPr algn="ctr"/>
            <a:r>
              <a:rPr lang="en-GB" sz="1600" i="1" dirty="0">
                <a:solidFill>
                  <a:srgbClr val="0070C0"/>
                </a:solidFill>
              </a:rPr>
              <a:t>“We have worked hard to allow as many teams as possible to take part in the tournament. A change, admittedly small but significant, has been made in the regulations, which has allowed 5 teams to obtain a wild card, allowing us to have 19 teams entered in Paris and thus be one of the sports with the most teams represented. It is a remarkable result.” IJF </a:t>
            </a:r>
            <a:endParaRPr lang="en-HU" sz="1600" i="1" dirty="0">
              <a:solidFill>
                <a:srgbClr val="0070C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E13898-EBD5-CB3E-1F96-2BC04DDFD08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MIXED TEAM EVENT INVITATION PLACES </a:t>
            </a:r>
          </a:p>
        </p:txBody>
      </p:sp>
    </p:spTree>
    <p:extLst>
      <p:ext uri="{BB962C8B-B14F-4D97-AF65-F5344CB8AC3E}">
        <p14:creationId xmlns:p14="http://schemas.microsoft.com/office/powerpoint/2010/main" val="7907981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people in blue uniforms&#10;&#10;Description automatically generated">
            <a:extLst>
              <a:ext uri="{FF2B5EF4-FFF2-40B4-BE49-F238E27FC236}">
                <a16:creationId xmlns:a16="http://schemas.microsoft.com/office/drawing/2014/main" id="{7D99FA42-1A21-DDA8-92BB-2E1892837B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829" r="17420" b="-2"/>
          <a:stretch/>
        </p:blipFill>
        <p:spPr>
          <a:xfrm>
            <a:off x="5930704" y="1170446"/>
            <a:ext cx="5687554" cy="5687554"/>
          </a:xfrm>
          <a:custGeom>
            <a:avLst/>
            <a:gdLst/>
            <a:ahLst/>
            <a:cxnLst/>
            <a:rect l="l" t="t" r="r" b="b"/>
            <a:pathLst>
              <a:path w="5031136" h="5031136">
                <a:moveTo>
                  <a:pt x="2515568" y="0"/>
                </a:moveTo>
                <a:cubicBezTo>
                  <a:pt x="3904878" y="0"/>
                  <a:pt x="5031136" y="1126258"/>
                  <a:pt x="5031136" y="2515568"/>
                </a:cubicBezTo>
                <a:cubicBezTo>
                  <a:pt x="5031136" y="3904878"/>
                  <a:pt x="3904878" y="5031136"/>
                  <a:pt x="2515568" y="5031136"/>
                </a:cubicBezTo>
                <a:cubicBezTo>
                  <a:pt x="1126258" y="5031136"/>
                  <a:pt x="0" y="3904878"/>
                  <a:pt x="0" y="2515568"/>
                </a:cubicBezTo>
                <a:cubicBezTo>
                  <a:pt x="0" y="1126258"/>
                  <a:pt x="1126258" y="0"/>
                  <a:pt x="2515568" y="0"/>
                </a:cubicBezTo>
                <a:close/>
              </a:path>
            </a:pathLst>
          </a:cu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D0D997E7-5738-D4F7-AAC3-35942F71A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42" y="1560577"/>
            <a:ext cx="5291139" cy="455431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2700" i="1" dirty="0">
                <a:solidFill>
                  <a:schemeClr val="tx1"/>
                </a:solidFill>
              </a:rPr>
              <a:t>Équipe Olympique des </a:t>
            </a:r>
            <a:r>
              <a:rPr lang="en-US" sz="2700" i="1" dirty="0" err="1">
                <a:solidFill>
                  <a:schemeClr val="tx1"/>
                </a:solidFill>
              </a:rPr>
              <a:t>Réfugiés</a:t>
            </a:r>
            <a:r>
              <a:rPr lang="en-US" sz="2700" i="1" dirty="0">
                <a:solidFill>
                  <a:schemeClr val="tx1"/>
                </a:solidFill>
              </a:rPr>
              <a:t> (EOR)</a:t>
            </a:r>
            <a:br>
              <a:rPr lang="en-US" sz="2700" b="0" dirty="0">
                <a:solidFill>
                  <a:schemeClr val="tx1"/>
                </a:solidFill>
              </a:rPr>
            </a:br>
            <a:br>
              <a:rPr lang="en-US" sz="2700" b="0" dirty="0">
                <a:solidFill>
                  <a:schemeClr val="tx1"/>
                </a:solidFill>
              </a:rPr>
            </a:br>
            <a:br>
              <a:rPr lang="en-US" sz="2700" b="0" dirty="0">
                <a:solidFill>
                  <a:schemeClr val="tx1"/>
                </a:solidFill>
              </a:rPr>
            </a:br>
            <a:br>
              <a:rPr lang="en-US" sz="1200" b="0" dirty="0">
                <a:solidFill>
                  <a:schemeClr val="tx1"/>
                </a:solidFill>
              </a:rPr>
            </a:br>
            <a:r>
              <a:rPr lang="en-US" sz="2700" b="0" dirty="0">
                <a:solidFill>
                  <a:schemeClr val="tx1"/>
                </a:solidFill>
              </a:rPr>
              <a:t>A total of 37 refugee athletes competed in the last Olympic Games across 12 sports.</a:t>
            </a:r>
            <a:br>
              <a:rPr lang="en-US" sz="2700" b="0" dirty="0">
                <a:solidFill>
                  <a:schemeClr val="tx1"/>
                </a:solidFill>
              </a:rPr>
            </a:br>
            <a:br>
              <a:rPr lang="en-US" sz="2700" b="0" dirty="0">
                <a:solidFill>
                  <a:schemeClr val="tx1"/>
                </a:solidFill>
              </a:rPr>
            </a:br>
            <a:br>
              <a:rPr lang="en-US" sz="2700" b="0" dirty="0">
                <a:solidFill>
                  <a:schemeClr val="tx1"/>
                </a:solidFill>
              </a:rPr>
            </a:br>
            <a:r>
              <a:rPr lang="en-US" sz="2700" b="0" dirty="0">
                <a:solidFill>
                  <a:schemeClr val="tx1"/>
                </a:solidFill>
              </a:rPr>
              <a:t>Judo stood out with the second-highest representation, featuring 6 athletes participating in both the individual competitions and the mixed team event.</a:t>
            </a:r>
            <a:endParaRPr lang="en-US" sz="2700" dirty="0">
              <a:solidFill>
                <a:schemeClr val="tx1"/>
              </a:solidFill>
              <a:latin typeface="+mj-lt"/>
              <a:cs typeface="+mj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C7E790-E035-3656-19DB-1E2AFF46DBC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IOC REFUGEE OLYMPIC TEAM</a:t>
            </a:r>
          </a:p>
        </p:txBody>
      </p:sp>
    </p:spTree>
    <p:extLst>
      <p:ext uri="{BB962C8B-B14F-4D97-AF65-F5344CB8AC3E}">
        <p14:creationId xmlns:p14="http://schemas.microsoft.com/office/powerpoint/2010/main" val="13051978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3EA570-A53C-53C1-5EDD-BC46D7F70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06" y="2024251"/>
            <a:ext cx="3729318" cy="39176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700" b="0" dirty="0">
                <a:solidFill>
                  <a:schemeClr val="tx1"/>
                </a:solidFill>
              </a:rPr>
              <a:t>The EOR team’s coach was also a former refugee.</a:t>
            </a:r>
            <a:br>
              <a:rPr lang="en-US" sz="2700" b="0" dirty="0">
                <a:solidFill>
                  <a:schemeClr val="tx1"/>
                </a:solidFill>
              </a:rPr>
            </a:br>
            <a:br>
              <a:rPr lang="en-US" sz="2700" b="0" dirty="0">
                <a:solidFill>
                  <a:schemeClr val="tx1"/>
                </a:solidFill>
              </a:rPr>
            </a:br>
            <a:r>
              <a:rPr lang="en-US" sz="2700" b="0" dirty="0">
                <a:solidFill>
                  <a:schemeClr val="tx1"/>
                </a:solidFill>
              </a:rPr>
              <a:t>This showcases the growing impact of the Refugee Olympic Team in inclusion and opportunity at the highest level of sports.</a:t>
            </a:r>
          </a:p>
        </p:txBody>
      </p:sp>
      <p:pic>
        <p:nvPicPr>
          <p:cNvPr id="4" name="Picture 3" descr="A group of people in blue uniforms&#10;&#10;Description automatically generated">
            <a:extLst>
              <a:ext uri="{FF2B5EF4-FFF2-40B4-BE49-F238E27FC236}">
                <a16:creationId xmlns:a16="http://schemas.microsoft.com/office/drawing/2014/main" id="{B9139461-F51B-B302-5D80-9299A1C93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849" y="1108170"/>
            <a:ext cx="7693152" cy="57498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8482BF-53F2-8C64-2653-CE81EA2AE92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IOC REFUGEE OLYMPIC TEAM</a:t>
            </a:r>
          </a:p>
        </p:txBody>
      </p:sp>
    </p:spTree>
    <p:extLst>
      <p:ext uri="{BB962C8B-B14F-4D97-AF65-F5344CB8AC3E}">
        <p14:creationId xmlns:p14="http://schemas.microsoft.com/office/powerpoint/2010/main" val="3112188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group of people in white uniforms&#10;&#10;Description automatically generated">
            <a:extLst>
              <a:ext uri="{FF2B5EF4-FFF2-40B4-BE49-F238E27FC236}">
                <a16:creationId xmlns:a16="http://schemas.microsoft.com/office/drawing/2014/main" id="{F77FDF70-ED8A-ADDF-3A01-39E1AF1F2A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355" r="1" b="1"/>
          <a:stretch/>
        </p:blipFill>
        <p:spPr>
          <a:xfrm>
            <a:off x="6892116" y="1233291"/>
            <a:ext cx="4714073" cy="2789325"/>
          </a:xfrm>
          <a:prstGeom prst="rect">
            <a:avLst/>
          </a:prstGeom>
        </p:spPr>
      </p:pic>
      <p:pic>
        <p:nvPicPr>
          <p:cNvPr id="34" name="Picture 33" descr="A group of men in karate uniforms&#10;&#10;Description automatically generated">
            <a:extLst>
              <a:ext uri="{FF2B5EF4-FFF2-40B4-BE49-F238E27FC236}">
                <a16:creationId xmlns:a16="http://schemas.microsoft.com/office/drawing/2014/main" id="{BF9831E2-98F4-251A-593B-DE2D9F1739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943" r="1" b="1413"/>
          <a:stretch/>
        </p:blipFill>
        <p:spPr>
          <a:xfrm>
            <a:off x="6892116" y="4070511"/>
            <a:ext cx="4714073" cy="2789325"/>
          </a:xfrm>
          <a:prstGeom prst="rect">
            <a:avLst/>
          </a:prstGeom>
        </p:spPr>
      </p:pic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446BB1BE-E6C3-CCCD-6B77-B57524FC0B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401255"/>
              </p:ext>
            </p:extLst>
          </p:nvPr>
        </p:nvGraphicFramePr>
        <p:xfrm>
          <a:off x="861749" y="1242772"/>
          <a:ext cx="5444556" cy="5578651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814852">
                  <a:extLst>
                    <a:ext uri="{9D8B030D-6E8A-4147-A177-3AD203B41FA5}">
                      <a16:colId xmlns:a16="http://schemas.microsoft.com/office/drawing/2014/main" val="855395559"/>
                    </a:ext>
                  </a:extLst>
                </a:gridCol>
                <a:gridCol w="1814852">
                  <a:extLst>
                    <a:ext uri="{9D8B030D-6E8A-4147-A177-3AD203B41FA5}">
                      <a16:colId xmlns:a16="http://schemas.microsoft.com/office/drawing/2014/main" val="2635804514"/>
                    </a:ext>
                  </a:extLst>
                </a:gridCol>
                <a:gridCol w="1814852">
                  <a:extLst>
                    <a:ext uri="{9D8B030D-6E8A-4147-A177-3AD203B41FA5}">
                      <a16:colId xmlns:a16="http://schemas.microsoft.com/office/drawing/2014/main" val="2500878753"/>
                    </a:ext>
                  </a:extLst>
                </a:gridCol>
              </a:tblGrid>
              <a:tr h="286411">
                <a:tc>
                  <a:txBody>
                    <a:bodyPr/>
                    <a:lstStyle/>
                    <a:p>
                      <a:r>
                        <a:rPr lang="en-HU" sz="1400" dirty="0"/>
                        <a:t>SPORT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NUMBER OF TEAMS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DETAILS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107514"/>
                  </a:ext>
                </a:extLst>
              </a:tr>
              <a:tr h="594011">
                <a:tc>
                  <a:txBody>
                    <a:bodyPr/>
                    <a:lstStyle/>
                    <a:p>
                      <a:r>
                        <a:rPr lang="en-HU" sz="1400" dirty="0"/>
                        <a:t>ATHLETICS (R</a:t>
                      </a:r>
                      <a:r>
                        <a:rPr lang="en-GB" sz="1400" dirty="0"/>
                        <a:t>e</a:t>
                      </a:r>
                      <a:r>
                        <a:rPr lang="en-HU" sz="1400" dirty="0"/>
                        <a:t>lay)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</a:t>
                      </a:r>
                      <a:r>
                        <a:rPr lang="en-HU" sz="1400" dirty="0"/>
                        <a:t>ncludes events like 4x100m and 4x400m relay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8144025"/>
                  </a:ext>
                </a:extLst>
              </a:tr>
              <a:tr h="579931">
                <a:tc>
                  <a:txBody>
                    <a:bodyPr/>
                    <a:lstStyle/>
                    <a:p>
                      <a:r>
                        <a:rPr lang="en-HU" sz="1400" dirty="0"/>
                        <a:t>BASKETBALL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Men’s and Women’s tournaments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021612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r>
                        <a:rPr lang="en-HU" sz="1400" dirty="0"/>
                        <a:t>WATER POLO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U" sz="1400" dirty="0"/>
                        <a:t>Men’s  tournaments has 12 teams, women’s 10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805020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r>
                        <a:rPr lang="en-HU" sz="1400" dirty="0"/>
                        <a:t>FOOTBALL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16/12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Men’s 16 teams, women’s 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64900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r>
                        <a:rPr lang="en-HU" sz="1400" dirty="0"/>
                        <a:t>HANDBALL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U" sz="1400" dirty="0"/>
                        <a:t>Men’s and Women’s tournaments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630721"/>
                  </a:ext>
                </a:extLst>
              </a:tr>
              <a:tr h="420758">
                <a:tc>
                  <a:txBody>
                    <a:bodyPr/>
                    <a:lstStyle/>
                    <a:p>
                      <a:r>
                        <a:rPr lang="en-HU" sz="1400" dirty="0"/>
                        <a:t>HOCKEY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U" sz="1400" dirty="0"/>
                        <a:t>Men’s and Women’s tournaments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381579"/>
                  </a:ext>
                </a:extLst>
              </a:tr>
              <a:tr h="767265">
                <a:tc>
                  <a:txBody>
                    <a:bodyPr/>
                    <a:lstStyle/>
                    <a:p>
                      <a:r>
                        <a:rPr lang="en-HU" sz="1400" dirty="0"/>
                        <a:t>JUDO (MIXED TEAMS)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Mixed teams format, combining men and women in different weight categories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996327"/>
                  </a:ext>
                </a:extLst>
              </a:tr>
              <a:tr h="594011">
                <a:tc>
                  <a:txBody>
                    <a:bodyPr/>
                    <a:lstStyle/>
                    <a:p>
                      <a:r>
                        <a:rPr lang="en-HU" sz="1400" dirty="0"/>
                        <a:t>TABLE TENNIS (TEAM)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HU" sz="1400" dirty="0"/>
                        <a:t>Includes men’s,  women’s and mixed team events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89501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34D4DF-B0F6-5108-40F0-2E685DAB5E5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000" kern="1200" dirty="0"/>
              <a:t>JUDO MIXED TEAMS  &amp; OTHER TEAM SPORTS 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0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E9E07-C00D-89C2-925B-AC6FED436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BA510-324C-C13D-053A-36AB282173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298198"/>
            <a:ext cx="10515600" cy="1818908"/>
          </a:xfrm>
        </p:spPr>
        <p:txBody>
          <a:bodyPr anchor="t">
            <a:norm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8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Sport Commission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64C683-56CE-2962-EBC2-AD3863C08F33}"/>
              </a:ext>
            </a:extLst>
          </p:cNvPr>
          <p:cNvSpPr txBox="1"/>
          <p:nvPr/>
        </p:nvSpPr>
        <p:spPr>
          <a:xfrm>
            <a:off x="402631" y="5003319"/>
            <a:ext cx="113867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Analysis and insights from national federations following the </a:t>
            </a:r>
            <a:b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200" dirty="0">
                <a:latin typeface="Calibri" panose="020F0502020204030204" pitchFamily="34" charset="0"/>
                <a:cs typeface="Calibri" panose="020F0502020204030204" pitchFamily="34" charset="0"/>
              </a:rPr>
              <a:t>2024 Olympic Cycle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5978494E-DCFD-B944-2EE1-655A80033784}"/>
              </a:ext>
            </a:extLst>
          </p:cNvPr>
          <p:cNvSpPr txBox="1">
            <a:spLocks/>
          </p:cNvSpPr>
          <p:nvPr/>
        </p:nvSpPr>
        <p:spPr>
          <a:xfrm>
            <a:off x="732691" y="4117106"/>
            <a:ext cx="10515600" cy="10772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5000"/>
              </a:lnSpc>
              <a:spcAft>
                <a:spcPts val="800"/>
              </a:spcAft>
            </a:pPr>
            <a:endParaRPr lang="en-GB" sz="4400" b="1" i="1" dirty="0"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339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F33DA2A-AA34-2CD8-1326-F96D97853C49}"/>
              </a:ext>
            </a:extLst>
          </p:cNvPr>
          <p:cNvSpPr txBox="1">
            <a:spLocks/>
          </p:cNvSpPr>
          <p:nvPr/>
        </p:nvSpPr>
        <p:spPr>
          <a:xfrm>
            <a:off x="838200" y="1475232"/>
            <a:ext cx="10515600" cy="4916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000" indent="-3420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As usual, the qualification period will last two years, starting in June 2026 and ending in June 2028.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The six (6) best results from each Olympic Games qualification period (50%/100%) will be counted.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</a:rPr>
              <a:t>Our aim is to conclude the Olympic Qualification process at the World Championships 2028.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CB77D-B4E7-77C2-3281-F43553B244B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kern="1200" dirty="0"/>
              <a:t>NEW OLYMPIC CYCLE 2025-2028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90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A0B5703-CAFF-B64D-D7FE-CB819AB19D61}"/>
              </a:ext>
            </a:extLst>
          </p:cNvPr>
          <p:cNvSpPr txBox="1">
            <a:spLocks/>
          </p:cNvSpPr>
          <p:nvPr/>
        </p:nvSpPr>
        <p:spPr>
          <a:xfrm>
            <a:off x="1227578" y="1349974"/>
            <a:ext cx="9736839" cy="52341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solidFill>
                  <a:srgbClr val="000000"/>
                </a:solidFill>
              </a:rPr>
              <a:t>We will maintain participation points for WRL events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solidFill>
                  <a:srgbClr val="000000"/>
                </a:solidFill>
              </a:rPr>
              <a:t>Participation points for Masters: 100 points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solidFill>
                  <a:srgbClr val="000000"/>
                </a:solidFill>
              </a:rPr>
              <a:t>Participation points for Continental Opens: 2 points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solidFill>
                  <a:srgbClr val="000000"/>
                </a:solidFill>
              </a:rPr>
              <a:t>Increase points for Continental Championships: 800 points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GB" sz="3000" dirty="0">
              <a:solidFill>
                <a:srgbClr val="000000"/>
              </a:solidFill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fr-FR" sz="30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CF5EDE-335B-3C01-D6C4-9EC8CB392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33" y="3429000"/>
            <a:ext cx="10842331" cy="31551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AF0C0E-BF15-B50A-FBB2-7F95D8221E7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/>
              <a:t>WORLD RANKING LIST – 2025-2028 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701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949A4CC-51BD-A618-D982-EBD860F28E7D}"/>
              </a:ext>
            </a:extLst>
          </p:cNvPr>
          <p:cNvSpPr txBox="1">
            <a:spLocks/>
          </p:cNvSpPr>
          <p:nvPr/>
        </p:nvSpPr>
        <p:spPr>
          <a:xfrm>
            <a:off x="553212" y="2039547"/>
            <a:ext cx="11085576" cy="40442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rgbClr val="000000"/>
                </a:solidFill>
              </a:rPr>
              <a:t>The </a:t>
            </a:r>
            <a:r>
              <a:rPr lang="en-GB" sz="3600" b="1" dirty="0">
                <a:solidFill>
                  <a:srgbClr val="000000"/>
                </a:solidFill>
              </a:rPr>
              <a:t>host nation </a:t>
            </a:r>
            <a:r>
              <a:rPr lang="en-GB" sz="3600" dirty="0">
                <a:solidFill>
                  <a:srgbClr val="000000"/>
                </a:solidFill>
              </a:rPr>
              <a:t>of </a:t>
            </a:r>
            <a:r>
              <a:rPr lang="en-GB" sz="3600">
                <a:solidFill>
                  <a:srgbClr val="000000"/>
                </a:solidFill>
              </a:rPr>
              <a:t>the </a:t>
            </a:r>
            <a:r>
              <a:rPr lang="en-GB" sz="3600" b="1">
                <a:solidFill>
                  <a:srgbClr val="000000"/>
                </a:solidFill>
              </a:rPr>
              <a:t>Seniors </a:t>
            </a:r>
            <a:r>
              <a:rPr lang="en-GB" sz="3600" b="1" dirty="0">
                <a:solidFill>
                  <a:srgbClr val="000000"/>
                </a:solidFill>
              </a:rPr>
              <a:t>World Championships </a:t>
            </a:r>
            <a:r>
              <a:rPr lang="en-GB" sz="3600" dirty="0">
                <a:solidFill>
                  <a:srgbClr val="000000"/>
                </a:solidFill>
              </a:rPr>
              <a:t>will be allowed wild cards, which will not affect their federation quota (this rule is already in place for Juniors and Cadets World Championships).</a:t>
            </a:r>
          </a:p>
          <a:p>
            <a:pPr>
              <a:lnSpc>
                <a:spcPct val="135000"/>
              </a:lnSpc>
              <a:spcAft>
                <a:spcPts val="800"/>
              </a:spcAft>
            </a:pPr>
            <a:r>
              <a:rPr lang="en-GB" sz="3600" b="1" dirty="0">
                <a:solidFill>
                  <a:srgbClr val="000000"/>
                </a:solidFill>
              </a:rPr>
              <a:t>Rule - </a:t>
            </a:r>
            <a:r>
              <a:rPr lang="en-GB" sz="3600" b="1" dirty="0">
                <a:solidFill>
                  <a:srgbClr val="000000"/>
                </a:solidFill>
                <a:hlinkClick r:id="rId3"/>
              </a:rPr>
              <a:t>Sport and Organisation Rules</a:t>
            </a:r>
            <a:r>
              <a:rPr lang="en-GB" sz="3600" b="1" dirty="0">
                <a:solidFill>
                  <a:srgbClr val="000000"/>
                </a:solidFill>
              </a:rPr>
              <a:t> (SOR)</a:t>
            </a:r>
            <a:endParaRPr lang="en-GB" sz="3600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D0A3F9-53F7-F4B9-7CF1-6A15DA44A07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kern="1200" dirty="0"/>
              <a:t>SENIORS WORLD CHAMPIONSHIPS </a:t>
            </a:r>
            <a:endParaRPr lang="en-US" sz="4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9185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02CE5A3-51DF-34F6-00A6-600D2C1CDBEE}"/>
              </a:ext>
            </a:extLst>
          </p:cNvPr>
          <p:cNvSpPr txBox="1">
            <a:spLocks/>
          </p:cNvSpPr>
          <p:nvPr/>
        </p:nvSpPr>
        <p:spPr>
          <a:xfrm>
            <a:off x="6096000" y="1588142"/>
            <a:ext cx="5391912" cy="47729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00000"/>
                </a:solidFill>
              </a:rPr>
              <a:t>For the athlete draw, </a:t>
            </a:r>
            <a:r>
              <a:rPr lang="en-GB" sz="2800" b="1" dirty="0">
                <a:solidFill>
                  <a:srgbClr val="000000"/>
                </a:solidFill>
              </a:rPr>
              <a:t>IF1</a:t>
            </a:r>
            <a:r>
              <a:rPr lang="en-GB" sz="2800" dirty="0">
                <a:solidFill>
                  <a:srgbClr val="000000"/>
                </a:solidFill>
              </a:rPr>
              <a:t> and </a:t>
            </a:r>
            <a:r>
              <a:rPr lang="en-GB" sz="2800" b="1" dirty="0">
                <a:solidFill>
                  <a:srgbClr val="000000"/>
                </a:solidFill>
              </a:rPr>
              <a:t>IF2 </a:t>
            </a:r>
            <a:r>
              <a:rPr lang="en-GB" sz="2800" dirty="0">
                <a:solidFill>
                  <a:srgbClr val="000000"/>
                </a:solidFill>
              </a:rPr>
              <a:t>categories will be used to separate IJF athletes based on their territories. This system will also apply to referee assignments.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000000"/>
                </a:solidFill>
              </a:rPr>
              <a:t>Eight (8) mixed teams </a:t>
            </a:r>
            <a:r>
              <a:rPr lang="en-GB" sz="2800" dirty="0">
                <a:solidFill>
                  <a:srgbClr val="000000"/>
                </a:solidFill>
              </a:rPr>
              <a:t>will be seeded in IJF events, including the Olympic Games.</a:t>
            </a:r>
          </a:p>
        </p:txBody>
      </p:sp>
      <p:pic>
        <p:nvPicPr>
          <p:cNvPr id="6" name="Picture 5" descr="A person using a video editing machine&#10;&#10;Description automatically generated">
            <a:extLst>
              <a:ext uri="{FF2B5EF4-FFF2-40B4-BE49-F238E27FC236}">
                <a16:creationId xmlns:a16="http://schemas.microsoft.com/office/drawing/2014/main" id="{CF84701C-57E8-E4CB-2357-F06B88541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131" y="2233238"/>
            <a:ext cx="5251573" cy="34827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CDEA69-09F6-B5A2-B2B8-E4BE36EBB83D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600" kern="1200" dirty="0"/>
              <a:t>DRAW AND SEEDING FOR MIXED TEAMS</a:t>
            </a:r>
            <a:endParaRPr lang="en-US" sz="4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1364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6112D-36A8-CF04-9104-AF3C76003FE1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kern="1200" dirty="0"/>
              <a:t>IJF CALENDAR 2025</a:t>
            </a:r>
            <a:endParaRPr lang="en-US" sz="4800" dirty="0">
              <a:solidFill>
                <a:srgbClr val="FFFFFF"/>
              </a:solidFill>
            </a:endParaRPr>
          </a:p>
        </p:txBody>
      </p:sp>
      <p:pic>
        <p:nvPicPr>
          <p:cNvPr id="4" name="Picture 3" descr="A calendar with numbers and text&#10;&#10;Description automatically generated with medium confidence">
            <a:extLst>
              <a:ext uri="{FF2B5EF4-FFF2-40B4-BE49-F238E27FC236}">
                <a16:creationId xmlns:a16="http://schemas.microsoft.com/office/drawing/2014/main" id="{AD5961D5-3EE7-8018-EB4B-C3B2AEE324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12" t="16532" r="1219"/>
          <a:stretch/>
        </p:blipFill>
        <p:spPr>
          <a:xfrm>
            <a:off x="121998" y="1529874"/>
            <a:ext cx="6322345" cy="4420984"/>
          </a:xfrm>
          <a:prstGeom prst="rect">
            <a:avLst/>
          </a:prstGeom>
        </p:spPr>
      </p:pic>
      <p:pic>
        <p:nvPicPr>
          <p:cNvPr id="8" name="Picture 7" descr="A table with text and numbers&#10;&#10;Description automatically generated">
            <a:extLst>
              <a:ext uri="{FF2B5EF4-FFF2-40B4-BE49-F238E27FC236}">
                <a16:creationId xmlns:a16="http://schemas.microsoft.com/office/drawing/2014/main" id="{1015F582-712E-94FC-FFCD-AE228FAB56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82" r="2055"/>
          <a:stretch/>
        </p:blipFill>
        <p:spPr>
          <a:xfrm>
            <a:off x="6410475" y="1690740"/>
            <a:ext cx="5733143" cy="483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922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FF3C74A-629B-832D-4179-793A9FEF7663}"/>
              </a:ext>
            </a:extLst>
          </p:cNvPr>
          <p:cNvSpPr txBox="1"/>
          <p:nvPr/>
        </p:nvSpPr>
        <p:spPr>
          <a:xfrm>
            <a:off x="1807668" y="2837094"/>
            <a:ext cx="8576664" cy="1947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>
              <a:lnSpc>
                <a:spcPct val="115000"/>
              </a:lnSpc>
              <a:spcAft>
                <a:spcPts val="800"/>
              </a:spcAft>
            </a:pPr>
            <a:r>
              <a:rPr lang="en-GB" sz="5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Timing for IJF events with new rules </a:t>
            </a:r>
          </a:p>
        </p:txBody>
      </p:sp>
    </p:spTree>
    <p:extLst>
      <p:ext uri="{BB962C8B-B14F-4D97-AF65-F5344CB8AC3E}">
        <p14:creationId xmlns:p14="http://schemas.microsoft.com/office/powerpoint/2010/main" val="3759103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425AD611-9D65-3305-233D-4EA2296425C2}"/>
              </a:ext>
            </a:extLst>
          </p:cNvPr>
          <p:cNvSpPr txBox="1">
            <a:spLocks/>
          </p:cNvSpPr>
          <p:nvPr/>
        </p:nvSpPr>
        <p:spPr>
          <a:xfrm>
            <a:off x="480752" y="3562005"/>
            <a:ext cx="11230495" cy="2233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5400" b="1" dirty="0">
                <a:solidFill>
                  <a:schemeClr val="bg1"/>
                </a:solidFill>
              </a:rPr>
              <a:t>Thank you</a:t>
            </a:r>
          </a:p>
          <a:p>
            <a:pPr algn="ctr"/>
            <a:r>
              <a:rPr lang="en-GB" sz="5400" b="1" dirty="0">
                <a:solidFill>
                  <a:schemeClr val="bg1"/>
                </a:solidFill>
              </a:rPr>
              <a:t>Merci</a:t>
            </a:r>
          </a:p>
          <a:p>
            <a:pPr algn="ctr"/>
            <a:r>
              <a:rPr lang="en-GB" sz="5400" b="1" dirty="0" err="1">
                <a:solidFill>
                  <a:schemeClr val="bg1"/>
                </a:solidFill>
              </a:rPr>
              <a:t>Muchas</a:t>
            </a:r>
            <a:r>
              <a:rPr lang="en-GB" sz="5400" b="1" dirty="0">
                <a:solidFill>
                  <a:schemeClr val="bg1"/>
                </a:solidFill>
              </a:rPr>
              <a:t> gracias</a:t>
            </a:r>
          </a:p>
        </p:txBody>
      </p:sp>
    </p:spTree>
    <p:extLst>
      <p:ext uri="{BB962C8B-B14F-4D97-AF65-F5344CB8AC3E}">
        <p14:creationId xmlns:p14="http://schemas.microsoft.com/office/powerpoint/2010/main" val="2360332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E9E07-C00D-89C2-925B-AC6FED436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C0AAC04-E0FA-927A-7510-CB2282682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2247"/>
            <a:ext cx="10515600" cy="5234152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8800" b="1" dirty="0"/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1710342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in a sports arena&#10;&#10;Description automatically generated">
            <a:extLst>
              <a:ext uri="{FF2B5EF4-FFF2-40B4-BE49-F238E27FC236}">
                <a16:creationId xmlns:a16="http://schemas.microsoft.com/office/drawing/2014/main" id="{E06C4C71-51A4-0778-40B5-EBF2AA3832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583"/>
          <a:stretch/>
        </p:blipFill>
        <p:spPr>
          <a:xfrm>
            <a:off x="-3049" y="0"/>
            <a:ext cx="12191999" cy="6857990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07DFD099-C2A2-0D91-D1B5-53AF08A3AE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3750" y="-76365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OLYMPIC GAMES PARIS 2024</a:t>
            </a:r>
            <a:br>
              <a:rPr lang="en-US" sz="5200" dirty="0">
                <a:solidFill>
                  <a:srgbClr val="FFFFFF"/>
                </a:solidFill>
                <a:latin typeface="+mj-lt"/>
                <a:cs typeface="+mj-cs"/>
              </a:rPr>
            </a:br>
            <a:endParaRPr lang="en-US" sz="5200" dirty="0">
              <a:solidFill>
                <a:srgbClr val="FFFFFF"/>
              </a:solidFill>
              <a:latin typeface="+mj-lt"/>
              <a:cs typeface="+mj-cs"/>
            </a:endParaRPr>
          </a:p>
        </p:txBody>
      </p:sp>
      <p:sp>
        <p:nvSpPr>
          <p:cNvPr id="14" name="Subtitle 13">
            <a:extLst>
              <a:ext uri="{FF2B5EF4-FFF2-40B4-BE49-F238E27FC236}">
                <a16:creationId xmlns:a16="http://schemas.microsoft.com/office/drawing/2014/main" id="{4DC12D8D-EF06-10D9-D3CA-985F9A344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6987" y="2933424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5 CONTINENTS </a:t>
            </a:r>
          </a:p>
          <a:p>
            <a:r>
              <a:rPr lang="en-US" sz="2800" dirty="0">
                <a:solidFill>
                  <a:srgbClr val="FFFFFF"/>
                </a:solidFill>
              </a:rPr>
              <a:t>122 NATIONS </a:t>
            </a:r>
          </a:p>
          <a:p>
            <a:r>
              <a:rPr lang="en-US" sz="2800" dirty="0">
                <a:solidFill>
                  <a:srgbClr val="FFFFFF"/>
                </a:solidFill>
              </a:rPr>
              <a:t>378 COMPETITORS (186 WOMEN, 192 MEN)</a:t>
            </a:r>
          </a:p>
        </p:txBody>
      </p:sp>
    </p:spTree>
    <p:extLst>
      <p:ext uri="{BB962C8B-B14F-4D97-AF65-F5344CB8AC3E}">
        <p14:creationId xmlns:p14="http://schemas.microsoft.com/office/powerpoint/2010/main" val="87393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623B05-C09E-BB75-28C1-0E1BC7133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>
            <a:extLst>
              <a:ext uri="{FF2B5EF4-FFF2-40B4-BE49-F238E27FC236}">
                <a16:creationId xmlns:a16="http://schemas.microsoft.com/office/drawing/2014/main" id="{F457549B-101F-C809-A599-307661FA3D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454"/>
            <a:ext cx="10515600" cy="5234152"/>
          </a:xfrm>
        </p:spPr>
        <p:txBody>
          <a:bodyPr anchor="t">
            <a:norm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en-GB" sz="2400" b="1" dirty="0">
                <a:ea typeface="Calibri" panose="020F0502020204030204" pitchFamily="34" charset="0"/>
              </a:rPr>
              <a:t>Medals were awarded to athletes from 26 different nations at Paris 2024</a:t>
            </a:r>
            <a:r>
              <a:rPr lang="en-GB" sz="2400" b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GB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fr-F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screenshot of a white sheet&#10;&#10;Description automatically generated">
            <a:extLst>
              <a:ext uri="{FF2B5EF4-FFF2-40B4-BE49-F238E27FC236}">
                <a16:creationId xmlns:a16="http://schemas.microsoft.com/office/drawing/2014/main" id="{0D5FAB93-F437-17CA-2579-7C770B9DDD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88302"/>
            <a:ext cx="7251384" cy="4004496"/>
          </a:xfrm>
          <a:prstGeom prst="rect">
            <a:avLst/>
          </a:prstGeom>
        </p:spPr>
      </p:pic>
      <p:pic>
        <p:nvPicPr>
          <p:cNvPr id="9" name="Picture 8" descr="A person standing on a podium holding a trophy&#10;&#10;Description automatically generated">
            <a:extLst>
              <a:ext uri="{FF2B5EF4-FFF2-40B4-BE49-F238E27FC236}">
                <a16:creationId xmlns:a16="http://schemas.microsoft.com/office/drawing/2014/main" id="{FE4CDAC9-CBD7-7664-342A-50A2577306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490" y="1888302"/>
            <a:ext cx="3264215" cy="47979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500D5A3-8277-8D25-5FFE-07EA1CDEB29D}"/>
              </a:ext>
            </a:extLst>
          </p:cNvPr>
          <p:cNvSpPr txBox="1"/>
          <p:nvPr/>
        </p:nvSpPr>
        <p:spPr>
          <a:xfrm>
            <a:off x="838200" y="5950775"/>
            <a:ext cx="64346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r>
              <a:rPr lang="en-GB" sz="18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/>
              </a:rPr>
              <a:t>Medal ranking </a:t>
            </a:r>
            <a:endParaRPr lang="en-GB" sz="1800" b="1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A7A1F2E-BB28-2AA1-13C9-50C01D7C9BE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835275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83065A-C1F3-0737-599D-5D98D8CFB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47319"/>
            <a:ext cx="10515600" cy="5377290"/>
          </a:xfrm>
        </p:spPr>
        <p:txBody>
          <a:bodyPr/>
          <a:lstStyle/>
          <a:p>
            <a:pPr algn="ctr"/>
            <a:r>
              <a:rPr lang="en-GB" sz="4000" b="1" dirty="0">
                <a:solidFill>
                  <a:srgbClr val="7030A0"/>
                </a:solidFill>
              </a:rPr>
              <a:t>Olympic Qualification</a:t>
            </a:r>
          </a:p>
          <a:p>
            <a:pPr algn="ctr"/>
            <a:r>
              <a:rPr lang="en-GB" dirty="0">
                <a:solidFill>
                  <a:srgbClr val="7030A0"/>
                </a:solidFill>
              </a:rPr>
              <a:t>Two (2) Years of Qualification for Paris 2024</a:t>
            </a:r>
          </a:p>
          <a:p>
            <a:pPr algn="ctr"/>
            <a:endParaRPr lang="en-GB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Direct quota places: 238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Continental quota places: 100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Universality places (Wild Cards): 15 places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Host country places: 14 places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IOC Refugee Olympic Team: 6 places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Mixed Team event invitation places: 5 places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93A4FE-7BE7-7F23-172C-6DE1D1E3E99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30277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7A8A14-F938-EFB9-9867-DC8D23408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0161761-C462-2036-0DFB-0A7BA7977EE8}"/>
              </a:ext>
            </a:extLst>
          </p:cNvPr>
          <p:cNvSpPr txBox="1">
            <a:spLocks/>
          </p:cNvSpPr>
          <p:nvPr/>
        </p:nvSpPr>
        <p:spPr>
          <a:xfrm>
            <a:off x="254000" y="871433"/>
            <a:ext cx="11684000" cy="11827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endParaRPr lang="en-GB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Athletes with the highest-ranking points qualifying directly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CD8F512-65E1-406F-656B-7603B3A307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882508"/>
              </p:ext>
            </p:extLst>
          </p:nvPr>
        </p:nvGraphicFramePr>
        <p:xfrm>
          <a:off x="1178983" y="2191381"/>
          <a:ext cx="9715995" cy="464820"/>
        </p:xfrm>
        <a:graphic>
          <a:graphicData uri="http://schemas.openxmlformats.org/drawingml/2006/table">
            <a:tbl>
              <a:tblPr/>
              <a:tblGrid>
                <a:gridCol w="3238665">
                  <a:extLst>
                    <a:ext uri="{9D8B030D-6E8A-4147-A177-3AD203B41FA5}">
                      <a16:colId xmlns:a16="http://schemas.microsoft.com/office/drawing/2014/main" val="926257710"/>
                    </a:ext>
                  </a:extLst>
                </a:gridCol>
                <a:gridCol w="3238665">
                  <a:extLst>
                    <a:ext uri="{9D8B030D-6E8A-4147-A177-3AD203B41FA5}">
                      <a16:colId xmlns:a16="http://schemas.microsoft.com/office/drawing/2014/main" val="271628492"/>
                    </a:ext>
                  </a:extLst>
                </a:gridCol>
                <a:gridCol w="3238665">
                  <a:extLst>
                    <a:ext uri="{9D8B030D-6E8A-4147-A177-3AD203B41FA5}">
                      <a16:colId xmlns:a16="http://schemas.microsoft.com/office/drawing/2014/main" val="14308260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b="1" u="none" strike="noStrike" dirty="0">
                          <a:solidFill>
                            <a:srgbClr val="333333"/>
                          </a:solidFill>
                          <a:effectLst/>
                          <a:highlight>
                            <a:srgbClr val="BBFF9F"/>
                          </a:highlight>
                          <a:hlinkClick r:id="rId3"/>
                        </a:rPr>
                        <a:t>DEGUCHI Christa</a:t>
                      </a:r>
                      <a:endParaRPr lang="en-GB" b="1" dirty="0">
                        <a:effectLst/>
                        <a:highlight>
                          <a:srgbClr val="BBFF9F"/>
                        </a:highlight>
                      </a:endParaRPr>
                    </a:p>
                  </a:txBody>
                  <a:tcPr marL="190500" marR="190500" marT="95250" marB="952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BF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u="none" strike="noStrike" dirty="0">
                          <a:solidFill>
                            <a:srgbClr val="333333"/>
                          </a:solidFill>
                          <a:effectLst/>
                          <a:highlight>
                            <a:srgbClr val="BBFF9F"/>
                          </a:highlight>
                        </a:rPr>
                        <a:t>Canada</a:t>
                      </a:r>
                      <a:endParaRPr lang="en-GB" dirty="0">
                        <a:effectLst/>
                        <a:highlight>
                          <a:srgbClr val="BBFF9F"/>
                        </a:highlight>
                      </a:endParaRPr>
                    </a:p>
                  </a:txBody>
                  <a:tcPr marL="190500" marR="190500" marT="95250" marB="952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BF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u="none" strike="noStrike" dirty="0">
                          <a:solidFill>
                            <a:srgbClr val="333333"/>
                          </a:solidFill>
                          <a:effectLst/>
                          <a:highlight>
                            <a:srgbClr val="BBFF9F"/>
                          </a:highlight>
                        </a:rPr>
                        <a:t>9690 points</a:t>
                      </a:r>
                      <a:endParaRPr lang="en-GB" dirty="0">
                        <a:effectLst/>
                        <a:highlight>
                          <a:srgbClr val="BBFF9F"/>
                        </a:highlight>
                      </a:endParaRPr>
                    </a:p>
                  </a:txBody>
                  <a:tcPr marL="190500" marR="190500" marT="95250" marB="952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BF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59750"/>
                  </a:ext>
                </a:extLst>
              </a:tr>
            </a:tbl>
          </a:graphicData>
        </a:graphic>
      </p:graphicFrame>
      <p:pic>
        <p:nvPicPr>
          <p:cNvPr id="8" name="Picture 1">
            <a:extLst>
              <a:ext uri="{FF2B5EF4-FFF2-40B4-BE49-F238E27FC236}">
                <a16:creationId xmlns:a16="http://schemas.microsoft.com/office/drawing/2014/main" id="{FCF6BB55-9ADB-9691-F4CF-8CDBEDBC80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1" y="2353140"/>
            <a:ext cx="2540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148CC66-858A-CADA-575F-6D87BAAF8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445762"/>
              </p:ext>
            </p:extLst>
          </p:nvPr>
        </p:nvGraphicFramePr>
        <p:xfrm>
          <a:off x="1178980" y="2783184"/>
          <a:ext cx="9715995" cy="464820"/>
        </p:xfrm>
        <a:graphic>
          <a:graphicData uri="http://schemas.openxmlformats.org/drawingml/2006/table">
            <a:tbl>
              <a:tblPr/>
              <a:tblGrid>
                <a:gridCol w="3238665">
                  <a:extLst>
                    <a:ext uri="{9D8B030D-6E8A-4147-A177-3AD203B41FA5}">
                      <a16:colId xmlns:a16="http://schemas.microsoft.com/office/drawing/2014/main" val="678820114"/>
                    </a:ext>
                  </a:extLst>
                </a:gridCol>
                <a:gridCol w="3238665">
                  <a:extLst>
                    <a:ext uri="{9D8B030D-6E8A-4147-A177-3AD203B41FA5}">
                      <a16:colId xmlns:a16="http://schemas.microsoft.com/office/drawing/2014/main" val="1489517323"/>
                    </a:ext>
                  </a:extLst>
                </a:gridCol>
                <a:gridCol w="3238665">
                  <a:extLst>
                    <a:ext uri="{9D8B030D-6E8A-4147-A177-3AD203B41FA5}">
                      <a16:colId xmlns:a16="http://schemas.microsoft.com/office/drawing/2014/main" val="318046495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b="1" u="none" strike="noStrike">
                          <a:solidFill>
                            <a:srgbClr val="333333"/>
                          </a:solidFill>
                          <a:effectLst/>
                          <a:highlight>
                            <a:srgbClr val="BBFF9F"/>
                          </a:highlight>
                          <a:hlinkClick r:id="rId5"/>
                        </a:rPr>
                        <a:t>HEYDAROV Hidayat</a:t>
                      </a:r>
                      <a:endParaRPr lang="en-GB" b="1">
                        <a:effectLst/>
                        <a:highlight>
                          <a:srgbClr val="BBFF9F"/>
                        </a:highlight>
                      </a:endParaRPr>
                    </a:p>
                  </a:txBody>
                  <a:tcPr marL="190500" marR="190500" marT="95250" marB="952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BF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u="none" strike="noStrike" dirty="0">
                          <a:solidFill>
                            <a:srgbClr val="333333"/>
                          </a:solidFill>
                          <a:effectLst/>
                          <a:highlight>
                            <a:srgbClr val="BBFF9F"/>
                          </a:highlight>
                        </a:rPr>
                        <a:t>  Azerbaijan</a:t>
                      </a:r>
                      <a:endParaRPr lang="en-GB" dirty="0">
                        <a:effectLst/>
                        <a:highlight>
                          <a:srgbClr val="BBFF9F"/>
                        </a:highlight>
                      </a:endParaRPr>
                    </a:p>
                  </a:txBody>
                  <a:tcPr marL="190500" marR="190500" marT="95250" marB="952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BFF9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u="none" strike="noStrike" dirty="0">
                          <a:solidFill>
                            <a:srgbClr val="333333"/>
                          </a:solidFill>
                          <a:effectLst/>
                          <a:highlight>
                            <a:srgbClr val="BBFF9F"/>
                          </a:highlight>
                        </a:rPr>
                        <a:t>8798 points</a:t>
                      </a:r>
                      <a:endParaRPr lang="en-GB" dirty="0">
                        <a:effectLst/>
                        <a:highlight>
                          <a:srgbClr val="BBFF9F"/>
                        </a:highlight>
                      </a:endParaRPr>
                    </a:p>
                  </a:txBody>
                  <a:tcPr marL="190500" marR="190500" marT="95250" marB="9525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BFF9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888441"/>
                  </a:ext>
                </a:extLst>
              </a:tr>
            </a:tbl>
          </a:graphicData>
        </a:graphic>
      </p:graphicFrame>
      <p:pic>
        <p:nvPicPr>
          <p:cNvPr id="10" name="Picture 2">
            <a:extLst>
              <a:ext uri="{FF2B5EF4-FFF2-40B4-BE49-F238E27FC236}">
                <a16:creationId xmlns:a16="http://schemas.microsoft.com/office/drawing/2014/main" id="{B54FED06-F9F0-5EB4-70A5-1BED9A61C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1" y="2920344"/>
            <a:ext cx="2540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person holding a medal&#10;&#10;Description automatically generated">
            <a:extLst>
              <a:ext uri="{FF2B5EF4-FFF2-40B4-BE49-F238E27FC236}">
                <a16:creationId xmlns:a16="http://schemas.microsoft.com/office/drawing/2014/main" id="{0BF1EB99-8E98-5D1D-D565-1AABF34479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7036" y="3607397"/>
            <a:ext cx="3766086" cy="2910380"/>
          </a:xfrm>
          <a:prstGeom prst="rect">
            <a:avLst/>
          </a:prstGeom>
        </p:spPr>
      </p:pic>
      <p:pic>
        <p:nvPicPr>
          <p:cNvPr id="13" name="Picture 12" descr="A person holding a medal&#10;&#10;Description automatically generated">
            <a:extLst>
              <a:ext uri="{FF2B5EF4-FFF2-40B4-BE49-F238E27FC236}">
                <a16:creationId xmlns:a16="http://schemas.microsoft.com/office/drawing/2014/main" id="{DC941B5F-F68D-2A2D-B3E5-CD0E2B06C0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7627" y="3607397"/>
            <a:ext cx="4027337" cy="29103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C0735E-4EB7-C41C-DC28-D0C4D00EA4B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3152532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677315-C0EC-5EDA-093A-E0ED9B8D6A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11924"/>
            <a:ext cx="12192000" cy="1315999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</a:pPr>
            <a:endParaRPr lang="en-GB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Highest and lowest ranking</a:t>
            </a:r>
            <a:r>
              <a:rPr lang="en-GB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points for direct </a:t>
            </a:r>
            <a:r>
              <a:rPr lang="en-GB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GB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ualification by weight category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35B47FC-0B55-45AE-581D-B2E12B3C74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0785670"/>
              </p:ext>
            </p:extLst>
          </p:nvPr>
        </p:nvGraphicFramePr>
        <p:xfrm>
          <a:off x="1003761" y="1801206"/>
          <a:ext cx="10184477" cy="4833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573D375-FBDB-D1A8-DE3F-DC4FC1B69A3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1302104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736D401-F230-9FC3-3D00-DB22B7D48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67486"/>
            <a:ext cx="12192000" cy="1619933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</a:pPr>
            <a:endParaRPr lang="en-GB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Highest and lowest ranking</a:t>
            </a:r>
            <a:r>
              <a:rPr lang="en-GB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points for c</a:t>
            </a:r>
            <a:r>
              <a:rPr lang="en-GB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ontinental q</a:t>
            </a:r>
            <a:r>
              <a:rPr lang="en-GB" sz="2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ualification by weight category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F41D9E6-574B-494F-972D-9AE499021D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011527"/>
              </p:ext>
            </p:extLst>
          </p:nvPr>
        </p:nvGraphicFramePr>
        <p:xfrm>
          <a:off x="380452" y="1805230"/>
          <a:ext cx="11431095" cy="4859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4951754-3D52-D8A5-6791-199854DD6F94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247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4800" dirty="0">
                <a:solidFill>
                  <a:srgbClr val="FFFFFF"/>
                </a:solidFill>
              </a:rPr>
              <a:t>OLYMPIC GAMES PARIS 2024</a:t>
            </a:r>
          </a:p>
        </p:txBody>
      </p:sp>
    </p:spTree>
    <p:extLst>
      <p:ext uri="{BB962C8B-B14F-4D97-AF65-F5344CB8AC3E}">
        <p14:creationId xmlns:p14="http://schemas.microsoft.com/office/powerpoint/2010/main" val="3965848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</TotalTime>
  <Words>852</Words>
  <Application>Microsoft Macintosh PowerPoint</Application>
  <PresentationFormat>Widescreen</PresentationFormat>
  <Paragraphs>117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-webkit-standard</vt:lpstr>
      <vt:lpstr>Aptos</vt:lpstr>
      <vt:lpstr>Arial</vt:lpstr>
      <vt:lpstr>Calibri</vt:lpstr>
      <vt:lpstr>Thème Office</vt:lpstr>
      <vt:lpstr>PowerPoint Presentation</vt:lpstr>
      <vt:lpstr>PowerPoint Presentation</vt:lpstr>
      <vt:lpstr>PowerPoint Presentation</vt:lpstr>
      <vt:lpstr>OLYMPIC GAMES PARIS 2024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Équipe Olympique des Réfugiés (EOR)    A total of 37 refugee athletes competed in the last Olympic Games across 12 sports.   Judo stood out with the second-highest representation, featuring 6 athletes participating in both the individual competitions and the mixed team event.</vt:lpstr>
      <vt:lpstr>The EOR team’s coach was also a former refugee.  This showcases the growing impact of the Refugee Olympic Team in inclusion and opportunity at the highest level of sports.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Marine Stroobants</dc:creator>
  <cp:lastModifiedBy>leandra freitas</cp:lastModifiedBy>
  <cp:revision>289</cp:revision>
  <cp:lastPrinted>2024-12-14T06:27:40Z</cp:lastPrinted>
  <dcterms:created xsi:type="dcterms:W3CDTF">2024-10-12T10:25:56Z</dcterms:created>
  <dcterms:modified xsi:type="dcterms:W3CDTF">2024-12-14T06:40:58Z</dcterms:modified>
</cp:coreProperties>
</file>