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7"/>
  </p:handoutMasterIdLst>
  <p:sldIdLst>
    <p:sldId id="310" r:id="rId2"/>
    <p:sldId id="345" r:id="rId3"/>
    <p:sldId id="307" r:id="rId4"/>
    <p:sldId id="346" r:id="rId5"/>
    <p:sldId id="351" r:id="rId6"/>
    <p:sldId id="365" r:id="rId7"/>
    <p:sldId id="366" r:id="rId8"/>
    <p:sldId id="348" r:id="rId9"/>
    <p:sldId id="350" r:id="rId10"/>
    <p:sldId id="352" r:id="rId11"/>
    <p:sldId id="353" r:id="rId12"/>
    <p:sldId id="354" r:id="rId13"/>
    <p:sldId id="356" r:id="rId14"/>
    <p:sldId id="357" r:id="rId15"/>
    <p:sldId id="367" r:id="rId16"/>
    <p:sldId id="359" r:id="rId17"/>
    <p:sldId id="358" r:id="rId18"/>
    <p:sldId id="368" r:id="rId19"/>
    <p:sldId id="360" r:id="rId20"/>
    <p:sldId id="361" r:id="rId21"/>
    <p:sldId id="362" r:id="rId22"/>
    <p:sldId id="363" r:id="rId23"/>
    <p:sldId id="364" r:id="rId24"/>
    <p:sldId id="369" r:id="rId25"/>
    <p:sldId id="344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E6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4"/>
    <p:restoredTop sz="94269"/>
  </p:normalViewPr>
  <p:slideViewPr>
    <p:cSldViewPr snapToGrid="0">
      <p:cViewPr varScale="1">
        <p:scale>
          <a:sx n="94" d="100"/>
          <a:sy n="94" d="100"/>
        </p:scale>
        <p:origin x="22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494FAC9-B904-297F-2268-DAC234A5EF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581739-8819-25F7-628F-17FF5359CF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B8703-3DDA-6D49-8127-E615E05F3B92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9A0E1A-D41A-3E24-EDFB-58B73F22F2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D31CFD-221D-083C-D9D0-C217344AD9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25279-D4C8-934B-9A08-62B373A59B8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680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E0982-3587-11FF-21FE-1522693E4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415C26-BF32-A350-E841-CB8393CFB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BCE831-C992-E2AF-D0DA-19FC29D5B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A6C561-B145-0B9F-79C9-4C364A13C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015D37-AC07-8526-482B-131E5FFD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0D05F0-6E88-DCC8-963C-8515132C7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1D6F5E-A47F-18E0-6FE0-C3D4E4C03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09A89F-A6D6-FA48-67A1-9746DC83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BB5444-297C-0FFC-B1F7-05858313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AAD215-F0C9-64CE-527D-99D9C617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3BEBBCB-1E36-5A92-2CF3-46D76421D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BF1824-B5CC-024A-12F2-EF7FA29AD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85587F-DA02-322B-65F7-3022D5F1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12DF45-7460-3AE4-1527-096E43892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503BDB-6848-D4B3-BF5E-4F6082DF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5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66D22E-F6C0-0499-F405-74F1A9990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6519D6-B2E3-9438-E3C9-E5732936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6FEAB8-6AAB-7E87-384F-D4A3DE9DE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C556F0-CC70-46CC-B880-9EDDB20E6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82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C3305-1F16-C2CE-201A-4B40042FA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A8313-157E-550C-F18B-C5A46DAE5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530FA-9DE6-5B5C-3C65-44162BAC0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7A8860-C746-915F-9683-CD64A879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7D1E96-2183-72DD-E0BB-26311EFA4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E5C80B-0AFC-7120-FC95-0E3019217F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10542B-B20B-A4B3-7BC0-B0EC68D3F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5246CA-191B-CA0A-8A74-85A8BC99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DC98381-2D80-0EC5-FDE0-5B088F9E3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5FB4E5-7F89-FB26-174B-C09C9F438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51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B958A4-5149-4ACF-A939-00B423564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1AEBA9E-7026-D3F6-60FB-7D4A363E4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A72FEC-663F-83F7-886A-220DAAC3E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4402446-F40D-DD7D-675C-5A6E058E2D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5A9D68-C101-2213-01C6-E67572A42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C7EDE38-4FB0-193F-2A77-D7C651FE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0DA6FD0-72CA-84D6-16EB-52C4F8A7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8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DC0D59-E3FE-D4AF-50C6-AC01C8F98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12B62B-3A79-9F77-D992-E648C36F6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F379BA-F45B-D87B-C78F-64F4836B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AFDDDD-8897-A39D-BE96-F9AA1B6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BD3CEC2-EBF3-62D3-C91B-AA856E2F5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4626A1-1074-355D-F405-7AF8B378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87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994466-108D-ACC3-1424-65D51F0E4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19D3A6-1BBF-860E-D785-247443D6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0169D8-9B26-756E-1F7D-8DFC358C0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C0A730-D0BA-814F-35FD-0CA3705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85D2A5-90F3-095D-D9CC-6E50708CE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EEFCF3-3839-10B7-3529-5D923122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0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CDA1E-71F6-0FE7-AE34-B207E4DC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3EAE4A-7CA7-0220-C7A3-92C7A3E44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6BA0B2-2BF7-1020-8100-ED04FDC16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7D53DC-C37A-AB88-4E81-1A21608CB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AEBAE5-3830-61C9-13C4-CF606C686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7DDA23-2081-9731-D2C7-E01B33A9B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70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6D2447-3DA5-AD7A-A265-7189F7CB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8386"/>
            <a:ext cx="10515600" cy="5234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8A60A3-574B-135B-020A-0DE648F375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CB1730-CB74-6F4F-A89B-DB55321EFE8B}" type="datetimeFigureOut">
              <a:rPr lang="en-GB" smtClean="0"/>
              <a:t>14/12/2024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6DD040-E054-23AF-4E8C-A00EBB993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EB9B0C-1B0E-9F96-A13C-76D88F4E3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52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17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D6B24C-2D02-76B3-C9E4-43666B0D9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3D53B1AE-636B-2775-9DD2-F8D8E35B7A54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Reverse Seoi-nage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54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Reverse Seoi-nage at </a:t>
            </a:r>
            <a:r>
              <a:rPr lang="en-GB" sz="5400" u="sng" dirty="0">
                <a:solidFill>
                  <a:srgbClr val="000000"/>
                </a:solidFill>
              </a:rPr>
              <a:t>senior and junior </a:t>
            </a:r>
            <a:r>
              <a:rPr lang="en-GB" sz="5400" dirty="0">
                <a:solidFill>
                  <a:srgbClr val="000000"/>
                </a:solidFill>
              </a:rPr>
              <a:t>events is </a:t>
            </a:r>
            <a:r>
              <a:rPr lang="en-GB" sz="5400" dirty="0">
                <a:solidFill>
                  <a:srgbClr val="00B050"/>
                </a:solidFill>
              </a:rPr>
              <a:t>allowed</a:t>
            </a:r>
            <a:r>
              <a:rPr lang="en-GB" sz="5400" dirty="0">
                <a:solidFill>
                  <a:srgbClr val="000000"/>
                </a:solidFill>
              </a:rPr>
              <a:t> 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Reverse Seoi-nage at </a:t>
            </a:r>
            <a:r>
              <a:rPr lang="en-GB" sz="5400" u="sng" dirty="0">
                <a:solidFill>
                  <a:srgbClr val="000000"/>
                </a:solidFill>
              </a:rPr>
              <a:t>cadet</a:t>
            </a:r>
            <a:r>
              <a:rPr lang="en-GB" sz="5400" dirty="0">
                <a:solidFill>
                  <a:srgbClr val="000000"/>
                </a:solidFill>
              </a:rPr>
              <a:t> events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endParaRPr lang="en-GB" sz="5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498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1E40D-41FA-F90F-CC80-BFC72482C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D998F90D-B628-C01D-58ED-93C270E4A178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Tori using the head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</a:t>
            </a:r>
            <a:r>
              <a:rPr lang="en-GB" sz="5400" u="sng" dirty="0">
                <a:solidFill>
                  <a:srgbClr val="000000"/>
                </a:solidFill>
              </a:rPr>
              <a:t>senior and junior </a:t>
            </a:r>
            <a:r>
              <a:rPr lang="en-GB" sz="5400" dirty="0">
                <a:solidFill>
                  <a:srgbClr val="000000"/>
                </a:solidFill>
              </a:rPr>
              <a:t>events Tori is </a:t>
            </a:r>
            <a:r>
              <a:rPr lang="en-GB" sz="5400" dirty="0">
                <a:solidFill>
                  <a:srgbClr val="00B050"/>
                </a:solidFill>
              </a:rPr>
              <a:t>allowed</a:t>
            </a:r>
            <a:r>
              <a:rPr lang="en-GB" sz="5400" dirty="0">
                <a:solidFill>
                  <a:srgbClr val="000000"/>
                </a:solidFill>
              </a:rPr>
              <a:t> to use the head to throw.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</a:t>
            </a:r>
            <a:r>
              <a:rPr lang="en-GB" sz="5400" u="sng" dirty="0">
                <a:solidFill>
                  <a:srgbClr val="000000"/>
                </a:solidFill>
              </a:rPr>
              <a:t>cadet</a:t>
            </a:r>
            <a:r>
              <a:rPr lang="en-GB" sz="5400" dirty="0">
                <a:solidFill>
                  <a:srgbClr val="000000"/>
                </a:solidFill>
              </a:rPr>
              <a:t> events athletes are not allowed to use the head to throw as Tori, they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7976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82E9B-BC99-34BA-E2C2-41856A6DA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35C49683-E3F4-BA74-14EE-BDE32E20F9E2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Uke applying head defence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</a:t>
            </a:r>
            <a:r>
              <a:rPr lang="en-GB" sz="5400" u="sng" dirty="0">
                <a:solidFill>
                  <a:srgbClr val="000000"/>
                </a:solidFill>
              </a:rPr>
              <a:t>senior and junior </a:t>
            </a:r>
            <a:r>
              <a:rPr lang="en-GB" sz="5400" dirty="0">
                <a:solidFill>
                  <a:srgbClr val="000000"/>
                </a:solidFill>
              </a:rPr>
              <a:t>events Uke is </a:t>
            </a:r>
            <a:r>
              <a:rPr lang="en-GB" sz="5400" dirty="0">
                <a:solidFill>
                  <a:srgbClr val="00B050"/>
                </a:solidFill>
              </a:rPr>
              <a:t>allowed</a:t>
            </a:r>
            <a:r>
              <a:rPr lang="en-GB" sz="5400" dirty="0">
                <a:solidFill>
                  <a:srgbClr val="000000"/>
                </a:solidFill>
              </a:rPr>
              <a:t> to use the head to defend.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</a:t>
            </a:r>
            <a:r>
              <a:rPr lang="en-GB" sz="5400" u="sng" dirty="0">
                <a:solidFill>
                  <a:srgbClr val="000000"/>
                </a:solidFill>
              </a:rPr>
              <a:t>cadet</a:t>
            </a:r>
            <a:r>
              <a:rPr lang="en-GB" sz="5400" dirty="0">
                <a:solidFill>
                  <a:srgbClr val="000000"/>
                </a:solidFill>
              </a:rPr>
              <a:t> events athletes are not allowed to use the head to defend as Uke. In this situation, Tori will be awarded a score, if any, and Uke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u="sng" dirty="0">
                <a:solidFill>
                  <a:srgbClr val="000000"/>
                </a:solidFill>
              </a:rPr>
              <a:t>Note:</a:t>
            </a:r>
            <a:r>
              <a:rPr lang="en-GB" sz="5400" dirty="0">
                <a:solidFill>
                  <a:srgbClr val="000000"/>
                </a:solidFill>
              </a:rPr>
              <a:t> Landing on bridge will still be considered </a:t>
            </a:r>
            <a:r>
              <a:rPr lang="en-GB" sz="5400" dirty="0">
                <a:solidFill>
                  <a:srgbClr val="00B050"/>
                </a:solidFill>
              </a:rPr>
              <a:t>Ippon</a:t>
            </a:r>
            <a:r>
              <a:rPr lang="en-GB" sz="5400" dirty="0">
                <a:solidFill>
                  <a:srgbClr val="000000"/>
                </a:solidFill>
              </a:rPr>
              <a:t>!`</a:t>
            </a:r>
          </a:p>
        </p:txBody>
      </p:sp>
    </p:spTree>
    <p:extLst>
      <p:ext uri="{BB962C8B-B14F-4D97-AF65-F5344CB8AC3E}">
        <p14:creationId xmlns:p14="http://schemas.microsoft.com/office/powerpoint/2010/main" val="1578881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EBA65E-4F21-0114-FDBD-795D59867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759018DA-5F30-364F-47E3-48E743A14610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Diving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To “dive” headfirst onto the tatami, be bending forward and downward while performing or attempting to perform techniques such as Uchi-mata, Harai-goshi, Seoi-nage, Tai-otoshi, Kata-guruma, Tsuri-goshi, Ura-nage etc. it is forbidden to somersault forward when Uke is on the shoulders or the back of tori, and will be penalised with </a:t>
            </a:r>
            <a:r>
              <a:rPr lang="en-GB" sz="5400" dirty="0">
                <a:solidFill>
                  <a:srgbClr val="C00000"/>
                </a:solidFill>
              </a:rPr>
              <a:t>Hansokumake</a:t>
            </a:r>
            <a:r>
              <a:rPr lang="en-GB" sz="5400" dirty="0">
                <a:solidFill>
                  <a:srgbClr val="0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66507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F09CD5-F04D-2733-ADFF-842AB5B9AF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4CFCBD4C-F41B-6482-6A1C-0FBDFD9038B6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Gripping under the belt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B050"/>
                </a:solidFill>
              </a:rPr>
              <a:t>All jacket grips and gripping under the belt to the level of the top the inner thigh are </a:t>
            </a:r>
            <a:r>
              <a:rPr lang="en-GB" sz="5400" b="1" dirty="0">
                <a:solidFill>
                  <a:srgbClr val="00B050"/>
                </a:solidFill>
              </a:rPr>
              <a:t>allowed</a:t>
            </a:r>
            <a:r>
              <a:rPr lang="en-GB" sz="5400" dirty="0">
                <a:solidFill>
                  <a:srgbClr val="000000"/>
                </a:solidFill>
              </a:rPr>
              <a:t> 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but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C00000"/>
                </a:solidFill>
              </a:rPr>
              <a:t>if using </a:t>
            </a:r>
            <a:r>
              <a:rPr lang="en-GB" sz="5400" u="sng" dirty="0">
                <a:solidFill>
                  <a:srgbClr val="C00000"/>
                </a:solidFill>
              </a:rPr>
              <a:t>negatively</a:t>
            </a:r>
            <a:r>
              <a:rPr lang="en-GB" sz="5400" dirty="0">
                <a:solidFill>
                  <a:srgbClr val="C00000"/>
                </a:solidFill>
              </a:rPr>
              <a:t> jacket and under the belt to the level of the top of the inner tights, </a:t>
            </a:r>
            <a:r>
              <a:rPr lang="en-GB" sz="5400" b="1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C00000"/>
                </a:solidFill>
              </a:rPr>
              <a:t> will be given.</a:t>
            </a:r>
          </a:p>
        </p:txBody>
      </p:sp>
    </p:spTree>
    <p:extLst>
      <p:ext uri="{BB962C8B-B14F-4D97-AF65-F5344CB8AC3E}">
        <p14:creationId xmlns:p14="http://schemas.microsoft.com/office/powerpoint/2010/main" val="2255638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568A91-7170-745D-444A-9CBFCD65F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9334A821-7036-2845-4A28-E24BC3A6170E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4000" b="1" dirty="0">
                <a:solidFill>
                  <a:srgbClr val="7030A0"/>
                </a:solidFill>
              </a:rPr>
              <a:t>Gripping under the belt</a:t>
            </a:r>
            <a:endParaRPr lang="en-GB" sz="4000" dirty="0">
              <a:solidFill>
                <a:srgbClr val="C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>
              <a:solidFill>
                <a:srgbClr val="C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4000" dirty="0">
                <a:solidFill>
                  <a:srgbClr val="C00000"/>
                </a:solidFill>
              </a:rPr>
              <a:t>Hooking the legs with the hand or arm, leg grabbing, gripping trousers and touching the leg </a:t>
            </a:r>
            <a:r>
              <a:rPr lang="en-GB" sz="4000" u="sng" dirty="0">
                <a:solidFill>
                  <a:srgbClr val="C00000"/>
                </a:solidFill>
              </a:rPr>
              <a:t>from the top of inner thigh down</a:t>
            </a:r>
            <a:r>
              <a:rPr lang="en-GB" sz="4000" dirty="0">
                <a:solidFill>
                  <a:srgbClr val="C00000"/>
                </a:solidFill>
              </a:rPr>
              <a:t> is forbidden and will be penalised with </a:t>
            </a:r>
            <a:r>
              <a:rPr lang="en-GB" sz="4000" b="1" dirty="0">
                <a:solidFill>
                  <a:srgbClr val="C00000"/>
                </a:solidFill>
              </a:rPr>
              <a:t>Shido</a:t>
            </a:r>
            <a:r>
              <a:rPr lang="en-GB" sz="40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2211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367D72-EB27-1555-EC20-22DD1C8E0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0FEA792-E5CD-8896-E70C-C1701F77878E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Grips inside jacket and trousers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B050"/>
                </a:solidFill>
              </a:rPr>
              <a:t>In Tachi-waza it is allowed to grip inside the sleeve as Tori and as Uke.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C00000"/>
                </a:solidFill>
              </a:rPr>
              <a:t>In Tachi-waza it is not allowed to grip inside the trousers (down) as Tori and as Uke, and will be penalised with Shido.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5400" dirty="0">
              <a:solidFill>
                <a:srgbClr val="C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B050"/>
                </a:solidFill>
              </a:rPr>
              <a:t>In Ne-waza it is allowed to grip inside the sleeve as Tori and as Uke.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B050"/>
                </a:solidFill>
              </a:rPr>
              <a:t>In Ne-waza it is allowed the grip inside the trouser as Tori and as Uke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6570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08389-29D3-81AA-A146-96695E1DED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9C65E7E6-D6FC-6360-DC91-CB6C7BFE955D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Kansetsu-waza &amp; Shime-waza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54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Applying Kansetsu-waza or Shime-waza in Tachi-waza </a:t>
            </a:r>
            <a:r>
              <a:rPr lang="en-GB" sz="5400" u="sng" dirty="0">
                <a:solidFill>
                  <a:srgbClr val="000000"/>
                </a:solidFill>
              </a:rPr>
              <a:t>without</a:t>
            </a:r>
            <a:r>
              <a:rPr lang="en-GB" sz="5400" dirty="0">
                <a:solidFill>
                  <a:srgbClr val="000000"/>
                </a:solidFill>
              </a:rPr>
              <a:t> a judo throwing technique, or </a:t>
            </a:r>
            <a:r>
              <a:rPr lang="en-GB" sz="5400" u="sng" dirty="0">
                <a:solidFill>
                  <a:srgbClr val="000000"/>
                </a:solidFill>
              </a:rPr>
              <a:t>with</a:t>
            </a:r>
            <a:r>
              <a:rPr lang="en-GB" sz="5400" dirty="0">
                <a:solidFill>
                  <a:srgbClr val="000000"/>
                </a:solidFill>
              </a:rPr>
              <a:t> a judo throwing technique </a:t>
            </a:r>
            <a:r>
              <a:rPr lang="en-GB" sz="5400" dirty="0">
                <a:solidFill>
                  <a:srgbClr val="C00000"/>
                </a:solidFill>
              </a:rPr>
              <a:t>with a lower risk of injury</a:t>
            </a:r>
            <a:r>
              <a:rPr lang="en-GB" sz="5400" dirty="0">
                <a:solidFill>
                  <a:srgbClr val="000000"/>
                </a:solidFill>
              </a:rPr>
              <a:t>, where Uke has the possibility to escape, performed </a:t>
            </a:r>
            <a:r>
              <a:rPr lang="en-GB" sz="5400" u="sng" dirty="0">
                <a:solidFill>
                  <a:srgbClr val="000000"/>
                </a:solidFill>
              </a:rPr>
              <a:t>with one or two hands</a:t>
            </a:r>
            <a:r>
              <a:rPr lang="en-GB" sz="5400" dirty="0">
                <a:solidFill>
                  <a:srgbClr val="000000"/>
                </a:solidFill>
              </a:rPr>
              <a:t> on one arm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477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62DAC-1E1F-8990-D5B4-97C28C331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559A4C33-FB44-15C6-07B2-12A99BEEDB42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Kansetsu-waza &amp; Shime-waza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54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Applying Kansetsu-waza or Shime-waza in Tachi-waza </a:t>
            </a:r>
            <a:r>
              <a:rPr lang="en-GB" sz="5400" u="sng" dirty="0">
                <a:solidFill>
                  <a:srgbClr val="000000"/>
                </a:solidFill>
              </a:rPr>
              <a:t>with</a:t>
            </a:r>
            <a:r>
              <a:rPr lang="en-GB" sz="5400" dirty="0">
                <a:solidFill>
                  <a:srgbClr val="000000"/>
                </a:solidFill>
              </a:rPr>
              <a:t> a judo throwing technique </a:t>
            </a:r>
            <a:r>
              <a:rPr lang="en-GB" sz="5400" dirty="0">
                <a:solidFill>
                  <a:srgbClr val="C00000"/>
                </a:solidFill>
              </a:rPr>
              <a:t>with a higher risk of injury</a:t>
            </a:r>
            <a:r>
              <a:rPr lang="en-GB" sz="5400" dirty="0">
                <a:solidFill>
                  <a:srgbClr val="000000"/>
                </a:solidFill>
              </a:rPr>
              <a:t>, where Uke has no possibility to escape, performed </a:t>
            </a:r>
            <a:r>
              <a:rPr lang="en-GB" sz="5400" u="sng" dirty="0">
                <a:solidFill>
                  <a:srgbClr val="000000"/>
                </a:solidFill>
              </a:rPr>
              <a:t>with one or two hands</a:t>
            </a:r>
            <a:r>
              <a:rPr lang="en-GB" sz="5400" dirty="0">
                <a:solidFill>
                  <a:srgbClr val="000000"/>
                </a:solidFill>
              </a:rPr>
              <a:t> on one arm will be penalised with </a:t>
            </a:r>
            <a:r>
              <a:rPr lang="en-GB" sz="5400" dirty="0">
                <a:solidFill>
                  <a:srgbClr val="C00000"/>
                </a:solidFill>
              </a:rPr>
              <a:t>Hansokumake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624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462D5B-44C1-CB34-5E8A-8345B3CDC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ECB9DFE-B30B-A8EB-3CEE-D25446CF7524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False attack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False attack is considered when: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Tori has no intention to throw.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Tori attacks without kumikata or immediately release the kumikata.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Tor makes a single fake attack or several repeated fake attacks with no breaking of Uke’s balance.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Tori puts a leg in between ukes legs to block the possibility of an attack.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7030A0"/>
                </a:solidFill>
              </a:rPr>
              <a:t>- Tori has no realistic possibility to throw (new).</a:t>
            </a:r>
          </a:p>
        </p:txBody>
      </p:sp>
    </p:spTree>
    <p:extLst>
      <p:ext uri="{BB962C8B-B14F-4D97-AF65-F5344CB8AC3E}">
        <p14:creationId xmlns:p14="http://schemas.microsoft.com/office/powerpoint/2010/main" val="24353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219AB2-790D-DA5A-D43D-DEFAE9655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2F67607-182F-9ED2-EAAB-C6B7B2D81C39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dirty="0">
                <a:solidFill>
                  <a:srgbClr val="7030A0"/>
                </a:solidFill>
              </a:rPr>
              <a:t>08:30 Opening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b="1" dirty="0">
                <a:solidFill>
                  <a:srgbClr val="7030A0"/>
                </a:solidFill>
              </a:rPr>
              <a:t>09:00 – 10:30 Seminar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dirty="0">
                <a:solidFill>
                  <a:srgbClr val="000000"/>
                </a:solidFill>
              </a:rPr>
              <a:t>10:30 – 11:00 Coffee break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b="1" dirty="0">
                <a:solidFill>
                  <a:srgbClr val="7030A0"/>
                </a:solidFill>
              </a:rPr>
              <a:t>11:00 – 12:00 Seminar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en-GB" dirty="0">
              <a:solidFill>
                <a:srgbClr val="000000"/>
              </a:solidFill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b="1" dirty="0">
                <a:solidFill>
                  <a:srgbClr val="7030A0"/>
                </a:solidFill>
              </a:rPr>
              <a:t>15:00 – 16:30 Seminar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dirty="0">
                <a:solidFill>
                  <a:srgbClr val="000000"/>
                </a:solidFill>
              </a:rPr>
              <a:t>16:30 – 17:00 Coffee break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b="1" dirty="0">
                <a:solidFill>
                  <a:srgbClr val="7030A0"/>
                </a:solidFill>
              </a:rPr>
              <a:t>17:00 – 18:00 Seminar</a:t>
            </a:r>
          </a:p>
        </p:txBody>
      </p:sp>
    </p:spTree>
    <p:extLst>
      <p:ext uri="{BB962C8B-B14F-4D97-AF65-F5344CB8AC3E}">
        <p14:creationId xmlns:p14="http://schemas.microsoft.com/office/powerpoint/2010/main" val="31022673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8B9A84-9D53-7CFB-A5FA-A1AD95B47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36AC8B7-5ABB-8EA5-76BF-70A684617731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Stepping outside contest area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54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Tachi-waza to go </a:t>
            </a:r>
            <a:r>
              <a:rPr lang="en-GB" sz="5400" dirty="0">
                <a:solidFill>
                  <a:srgbClr val="7030A0"/>
                </a:solidFill>
              </a:rPr>
              <a:t>intentionally</a:t>
            </a:r>
            <a:r>
              <a:rPr lang="en-GB" sz="5400" dirty="0">
                <a:solidFill>
                  <a:srgbClr val="000000"/>
                </a:solidFill>
              </a:rPr>
              <a:t> outside the contest area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In Ne-waza to  go </a:t>
            </a:r>
            <a:r>
              <a:rPr lang="en-GB" sz="5400" dirty="0">
                <a:solidFill>
                  <a:srgbClr val="7030A0"/>
                </a:solidFill>
              </a:rPr>
              <a:t>intentionally</a:t>
            </a:r>
            <a:r>
              <a:rPr lang="en-GB" sz="5400" dirty="0">
                <a:solidFill>
                  <a:srgbClr val="000000"/>
                </a:solidFill>
              </a:rPr>
              <a:t> outside the contest area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971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4EF79-1449-0C34-8CB9-D3E1AC0AAF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8D7D606-1B79-D2FB-F575-1AB937ADC236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Kumikata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43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The time between </a:t>
            </a:r>
            <a:r>
              <a:rPr lang="en-GB" sz="5400" dirty="0">
                <a:solidFill>
                  <a:srgbClr val="7030A0"/>
                </a:solidFill>
              </a:rPr>
              <a:t>conventional</a:t>
            </a:r>
            <a:r>
              <a:rPr lang="en-GB" sz="5400" dirty="0">
                <a:solidFill>
                  <a:srgbClr val="000000"/>
                </a:solidFill>
              </a:rPr>
              <a:t> kumikata (classic Hikite and Tsurite)` and making an attack is </a:t>
            </a:r>
            <a:r>
              <a:rPr lang="en-GB" sz="5400" dirty="0">
                <a:solidFill>
                  <a:srgbClr val="7030A0"/>
                </a:solidFill>
              </a:rPr>
              <a:t>30 seconds</a:t>
            </a:r>
            <a:r>
              <a:rPr lang="en-GB" sz="5400" dirty="0">
                <a:solidFill>
                  <a:srgbClr val="000000"/>
                </a:solidFill>
              </a:rPr>
              <a:t> if there is a positive progression.</a:t>
            </a:r>
          </a:p>
        </p:txBody>
      </p:sp>
    </p:spTree>
    <p:extLst>
      <p:ext uri="{BB962C8B-B14F-4D97-AF65-F5344CB8AC3E}">
        <p14:creationId xmlns:p14="http://schemas.microsoft.com/office/powerpoint/2010/main" val="2355866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D03B7-7C57-2A80-D081-0B39CA024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253541F-4472-5D65-AAD5-9BCEBCD8FE30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Osaekomi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A throwing score will be awarded if there is a Kodokan classified  throwing technique or variation of it, with continuity and valid landing.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An “Osaekomi!” will be called if there is a Kodokan classified Osaekomi-waza technique or a variation of it, fixing and control.  </a:t>
            </a:r>
          </a:p>
        </p:txBody>
      </p:sp>
    </p:spTree>
    <p:extLst>
      <p:ext uri="{BB962C8B-B14F-4D97-AF65-F5344CB8AC3E}">
        <p14:creationId xmlns:p14="http://schemas.microsoft.com/office/powerpoint/2010/main" val="2261427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D4C8A0-EC5A-B1B2-3B53-B99010FB3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B35C9136-1E8B-5952-44BA-163A223B4289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Shido in Cadet Competitions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In cadet events athletes are </a:t>
            </a:r>
            <a:r>
              <a:rPr lang="en-GB" sz="5400" u="sng" dirty="0">
                <a:solidFill>
                  <a:srgbClr val="000000"/>
                </a:solidFill>
              </a:rPr>
              <a:t>not allowed to use the head to throw as Tori</a:t>
            </a:r>
            <a:r>
              <a:rPr lang="en-GB" sz="5400" dirty="0">
                <a:solidFill>
                  <a:srgbClr val="000000"/>
                </a:solidFill>
              </a:rPr>
              <a:t>, they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In cadet events athletes are </a:t>
            </a:r>
            <a:r>
              <a:rPr lang="en-GB" sz="5400" u="sng" dirty="0">
                <a:solidFill>
                  <a:srgbClr val="000000"/>
                </a:solidFill>
              </a:rPr>
              <a:t>not allowed to use the head to defend as Uke</a:t>
            </a:r>
            <a:r>
              <a:rPr lang="en-GB" sz="5400" dirty="0">
                <a:solidFill>
                  <a:srgbClr val="000000"/>
                </a:solidFill>
              </a:rPr>
              <a:t>. In this situation, Tori will be awarded a score, if any, and Uke will be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In cadet events there will be </a:t>
            </a:r>
            <a:r>
              <a:rPr lang="en-GB" sz="5400" u="sng" dirty="0">
                <a:solidFill>
                  <a:srgbClr val="000000"/>
                </a:solidFill>
              </a:rPr>
              <a:t>no score for reverse Seoi-nage</a:t>
            </a:r>
            <a:r>
              <a:rPr lang="en-GB" sz="5400" dirty="0">
                <a:solidFill>
                  <a:srgbClr val="000000"/>
                </a:solidFill>
              </a:rPr>
              <a:t>, but penalised with </a:t>
            </a:r>
            <a:r>
              <a:rPr lang="en-GB" sz="5400" dirty="0">
                <a:solidFill>
                  <a:srgbClr val="C00000"/>
                </a:solidFill>
              </a:rPr>
              <a:t>Shido</a:t>
            </a:r>
            <a:r>
              <a:rPr lang="en-GB" sz="5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0504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8E7B9-5BDD-1BEA-364E-056031CF8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51BA9CA-4757-287B-D817-9412B3E06D89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Techniques allowed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B050"/>
                </a:solidFill>
              </a:rPr>
              <a:t>- There are Kodokan classified judo techniques allowed for all age groups.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000000"/>
                </a:solidFill>
              </a:rPr>
              <a:t>- There are Kodokan classified techniques </a:t>
            </a:r>
            <a:r>
              <a:rPr lang="en-GB" sz="5400" u="sng" dirty="0">
                <a:solidFill>
                  <a:srgbClr val="000000"/>
                </a:solidFill>
              </a:rPr>
              <a:t>partial allowed </a:t>
            </a:r>
            <a:r>
              <a:rPr lang="en-GB" sz="5400" dirty="0">
                <a:solidFill>
                  <a:srgbClr val="000000"/>
                </a:solidFill>
              </a:rPr>
              <a:t>(Tachi-waza vs Ne-waza; senior/junior vs cadet events)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>
                <a:solidFill>
                  <a:srgbClr val="C00000"/>
                </a:solidFill>
              </a:rPr>
              <a:t>- There are Kodokan classified judo techniques are not allowed (Kawazu-gake, Kani-Basami, Do-jime, Ashi-garami).</a:t>
            </a:r>
          </a:p>
        </p:txBody>
      </p:sp>
    </p:spTree>
    <p:extLst>
      <p:ext uri="{BB962C8B-B14F-4D97-AF65-F5344CB8AC3E}">
        <p14:creationId xmlns:p14="http://schemas.microsoft.com/office/powerpoint/2010/main" val="2111105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425AD611-9D65-3305-233D-4EA2296425C2}"/>
              </a:ext>
            </a:extLst>
          </p:cNvPr>
          <p:cNvSpPr txBox="1">
            <a:spLocks/>
          </p:cNvSpPr>
          <p:nvPr/>
        </p:nvSpPr>
        <p:spPr>
          <a:xfrm>
            <a:off x="480752" y="3562005"/>
            <a:ext cx="11230495" cy="2233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5400" b="1" dirty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5400" b="1" dirty="0">
                <a:solidFill>
                  <a:schemeClr val="bg1"/>
                </a:solidFill>
              </a:rPr>
              <a:t>Merci</a:t>
            </a:r>
          </a:p>
          <a:p>
            <a:pPr algn="ctr"/>
            <a:r>
              <a:rPr lang="en-GB" sz="5400" b="1" dirty="0" err="1">
                <a:solidFill>
                  <a:schemeClr val="bg1"/>
                </a:solidFill>
              </a:rPr>
              <a:t>Muchas</a:t>
            </a:r>
            <a:r>
              <a:rPr lang="en-GB" sz="5400" b="1" dirty="0">
                <a:solidFill>
                  <a:schemeClr val="bg1"/>
                </a:solidFill>
              </a:rPr>
              <a:t> gracias</a:t>
            </a:r>
          </a:p>
        </p:txBody>
      </p:sp>
    </p:spTree>
    <p:extLst>
      <p:ext uri="{BB962C8B-B14F-4D97-AF65-F5344CB8AC3E}">
        <p14:creationId xmlns:p14="http://schemas.microsoft.com/office/powerpoint/2010/main" val="2360332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E9E07-C00D-89C2-925B-AC6FED436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FBA510-324C-C13D-053A-36AB28217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36807"/>
            <a:ext cx="10515600" cy="1818908"/>
          </a:xfrm>
        </p:spPr>
        <p:txBody>
          <a:bodyPr anchor="t">
            <a:normAutofit fontScale="92500"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8800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Refereeing Commission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5978494E-DCFD-B944-2EE1-655A80033784}"/>
              </a:ext>
            </a:extLst>
          </p:cNvPr>
          <p:cNvSpPr txBox="1">
            <a:spLocks/>
          </p:cNvSpPr>
          <p:nvPr/>
        </p:nvSpPr>
        <p:spPr>
          <a:xfrm>
            <a:off x="732691" y="4117106"/>
            <a:ext cx="10515600" cy="10772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endParaRPr lang="en-GB" sz="4400" b="1" i="1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33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44BA-20BA-34C4-DF70-EC76DA826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29F27-6682-187A-4630-7FEC0B4768D8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Scores in Tachi-waza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B050"/>
                </a:solidFill>
              </a:rPr>
              <a:t>Ippon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70C0"/>
                </a:solidFill>
              </a:rPr>
              <a:t>Waza-ari</a:t>
            </a:r>
            <a:r>
              <a:rPr lang="en-GB" sz="5400" dirty="0">
                <a:solidFill>
                  <a:srgbClr val="0070C0"/>
                </a:solidFill>
              </a:rPr>
              <a:t> &amp; Waza-ari-awasete-ippon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0000"/>
                </a:solidFill>
              </a:rPr>
              <a:t>Yuko</a:t>
            </a:r>
            <a:r>
              <a:rPr lang="en-GB" sz="5400" dirty="0">
                <a:solidFill>
                  <a:srgbClr val="000000"/>
                </a:solidFill>
              </a:rPr>
              <a:t> scores are counted (1, 2, 3, etc.) but they do not add up to Waza-ari</a:t>
            </a:r>
          </a:p>
        </p:txBody>
      </p:sp>
    </p:spTree>
    <p:extLst>
      <p:ext uri="{BB962C8B-B14F-4D97-AF65-F5344CB8AC3E}">
        <p14:creationId xmlns:p14="http://schemas.microsoft.com/office/powerpoint/2010/main" val="2612706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F1AC1-E588-3761-AF6C-DD5A0EA41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AEFD4D95-0BF4-1E0F-4B8A-CDDE5627B2EE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Scores in Tachi-waza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B050"/>
                </a:solidFill>
              </a:rPr>
              <a:t>Ippon:</a:t>
            </a:r>
            <a:r>
              <a:rPr lang="en-GB" sz="5400" dirty="0">
                <a:solidFill>
                  <a:srgbClr val="00B050"/>
                </a:solidFill>
              </a:rPr>
              <a:t>		unchanged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70C0"/>
                </a:solidFill>
              </a:rPr>
              <a:t>Waza-ari: </a:t>
            </a:r>
            <a:r>
              <a:rPr lang="en-GB" sz="5400" dirty="0">
                <a:solidFill>
                  <a:srgbClr val="0070C0"/>
                </a:solidFill>
              </a:rPr>
              <a:t>	landing more than 90 					degrees of the shoulder 					axis, but not on the back</a:t>
            </a:r>
          </a:p>
        </p:txBody>
      </p:sp>
    </p:spTree>
    <p:extLst>
      <p:ext uri="{BB962C8B-B14F-4D97-AF65-F5344CB8AC3E}">
        <p14:creationId xmlns:p14="http://schemas.microsoft.com/office/powerpoint/2010/main" val="332661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7FDCA-D7BC-558B-42F0-4062D3E9A9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CF922D2-4FD7-6092-05AB-28B47D8B9360}"/>
              </a:ext>
            </a:extLst>
          </p:cNvPr>
          <p:cNvSpPr txBox="1">
            <a:spLocks/>
          </p:cNvSpPr>
          <p:nvPr/>
        </p:nvSpPr>
        <p:spPr>
          <a:xfrm>
            <a:off x="838199" y="1475232"/>
            <a:ext cx="10722429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Scores in Tachi-waza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/>
              <a:t>Yuko</a:t>
            </a:r>
            <a:r>
              <a:rPr lang="en-GB" sz="5400" dirty="0"/>
              <a:t> in Tachi-waza is defined as: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/>
              <a:t>- Side landing (90 degrees) or close to side landing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/>
              <a:t>- Landing on upper back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/>
              <a:t>- Landing on the the side on the shoulder axis and on elbow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dirty="0"/>
              <a:t>- Landing on buttocks (Yuko and no Shido)</a:t>
            </a:r>
          </a:p>
        </p:txBody>
      </p:sp>
    </p:spTree>
    <p:extLst>
      <p:ext uri="{BB962C8B-B14F-4D97-AF65-F5344CB8AC3E}">
        <p14:creationId xmlns:p14="http://schemas.microsoft.com/office/powerpoint/2010/main" val="3124132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1FD8D-668C-3925-1FF3-719D8899E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5F1FBA5-C713-A7BA-5771-CEC59F6B1FBB}"/>
              </a:ext>
            </a:extLst>
          </p:cNvPr>
          <p:cNvSpPr txBox="1">
            <a:spLocks/>
          </p:cNvSpPr>
          <p:nvPr/>
        </p:nvSpPr>
        <p:spPr>
          <a:xfrm>
            <a:off x="838199" y="1475232"/>
            <a:ext cx="10722429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Scores in Tachi-waza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/>
              <a:t>Yuko</a:t>
            </a:r>
            <a:r>
              <a:rPr lang="en-GB" sz="5400" dirty="0"/>
              <a:t> will </a:t>
            </a:r>
            <a:r>
              <a:rPr lang="en-GB" sz="5400" u="sng" dirty="0"/>
              <a:t>not be awarded</a:t>
            </a:r>
            <a:r>
              <a:rPr lang="en-GB" sz="5400" dirty="0"/>
              <a:t>, even if the shoulder axis is 90 degrees or close to 90 degrees, if:</a:t>
            </a:r>
          </a:p>
          <a:p>
            <a:pPr marL="685800" indent="-6858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GB" sz="5400" dirty="0"/>
              <a:t>the front part of the stomach, </a:t>
            </a:r>
          </a:p>
          <a:p>
            <a:pPr marL="685800" indent="-6858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GB" sz="5400" dirty="0"/>
              <a:t>the front part of the hip or </a:t>
            </a:r>
          </a:p>
          <a:p>
            <a:pPr marL="685800" indent="-685800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en-GB" sz="5400" dirty="0"/>
              <a:t>the knee to the front are touching the mat.</a:t>
            </a:r>
          </a:p>
        </p:txBody>
      </p:sp>
    </p:spTree>
    <p:extLst>
      <p:ext uri="{BB962C8B-B14F-4D97-AF65-F5344CB8AC3E}">
        <p14:creationId xmlns:p14="http://schemas.microsoft.com/office/powerpoint/2010/main" val="3140061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632CB-3240-EFFE-E3B1-D56241B8C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97D4CB96-056F-8208-A7C6-4C1CEB7E2467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7030A0"/>
                </a:solidFill>
              </a:rPr>
              <a:t>Osaekomi time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B050"/>
                </a:solidFill>
              </a:rPr>
              <a:t>Ippon:</a:t>
            </a:r>
            <a:r>
              <a:rPr lang="en-GB" sz="5400" dirty="0">
                <a:solidFill>
                  <a:srgbClr val="00B050"/>
                </a:solidFill>
              </a:rPr>
              <a:t>		20 sec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70C0"/>
                </a:solidFill>
              </a:rPr>
              <a:t>Waza-ari:</a:t>
            </a:r>
            <a:r>
              <a:rPr lang="en-GB" sz="5400" dirty="0">
                <a:solidFill>
                  <a:srgbClr val="0070C0"/>
                </a:solidFill>
              </a:rPr>
              <a:t>	10 sec or more, but less than 20 			sec (10-19 sec)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5400" b="1" dirty="0">
                <a:solidFill>
                  <a:srgbClr val="000000"/>
                </a:solidFill>
              </a:rPr>
              <a:t>Yuko:</a:t>
            </a:r>
            <a:r>
              <a:rPr lang="en-GB" sz="5400" dirty="0">
                <a:solidFill>
                  <a:srgbClr val="000000"/>
                </a:solidFill>
              </a:rPr>
              <a:t>		5 sec or more, but less than 10 			sec (5-9 sec)</a:t>
            </a:r>
          </a:p>
        </p:txBody>
      </p:sp>
    </p:spTree>
    <p:extLst>
      <p:ext uri="{BB962C8B-B14F-4D97-AF65-F5344CB8AC3E}">
        <p14:creationId xmlns:p14="http://schemas.microsoft.com/office/powerpoint/2010/main" val="886260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423E4-3157-F70F-4C8D-08A4FDD8C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9AD1C85-B847-1FAE-CFDD-82B86C8D1770}"/>
              </a:ext>
            </a:extLst>
          </p:cNvPr>
          <p:cNvSpPr txBox="1">
            <a:spLocks/>
          </p:cNvSpPr>
          <p:nvPr/>
        </p:nvSpPr>
        <p:spPr>
          <a:xfrm>
            <a:off x="838200" y="1475232"/>
            <a:ext cx="10515600" cy="49166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4400" b="1" dirty="0">
                <a:solidFill>
                  <a:srgbClr val="7030A0"/>
                </a:solidFill>
              </a:rPr>
              <a:t>Bear hug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4400" dirty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4400" dirty="0">
                <a:solidFill>
                  <a:srgbClr val="000000"/>
                </a:solidFill>
              </a:rPr>
              <a:t>Bear hug in tachi-waza is </a:t>
            </a:r>
            <a:r>
              <a:rPr lang="en-GB" sz="4400" dirty="0">
                <a:solidFill>
                  <a:srgbClr val="00B050"/>
                </a:solidFill>
              </a:rPr>
              <a:t>allowed</a:t>
            </a:r>
            <a:r>
              <a:rPr lang="en-GB" sz="4400" dirty="0">
                <a:solidFill>
                  <a:srgbClr val="000000"/>
                </a:solidFill>
              </a:rPr>
              <a:t>, excepted with hands or hands and arms </a:t>
            </a:r>
            <a:r>
              <a:rPr lang="en-GB" sz="4400" dirty="0">
                <a:solidFill>
                  <a:srgbClr val="C00000"/>
                </a:solidFill>
              </a:rPr>
              <a:t>clasped</a:t>
            </a:r>
            <a:r>
              <a:rPr lang="en-GB" sz="4400" dirty="0">
                <a:solidFill>
                  <a:srgbClr val="000000"/>
                </a:solidFill>
              </a:rPr>
              <a:t>, forming a circle which will be penalised with </a:t>
            </a:r>
            <a:r>
              <a:rPr lang="en-GB" sz="4400" b="1" dirty="0">
                <a:solidFill>
                  <a:srgbClr val="C00000"/>
                </a:solidFill>
              </a:rPr>
              <a:t>Shido</a:t>
            </a:r>
            <a:r>
              <a:rPr lang="en-GB" sz="4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51669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3747</TotalTime>
  <Words>1056</Words>
  <Application>Microsoft Macintosh PowerPoint</Application>
  <PresentationFormat>Grand écran</PresentationFormat>
  <Paragraphs>94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9" baseType="lpstr">
      <vt:lpstr>Aptos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Marine Stroobants</dc:creator>
  <cp:lastModifiedBy>Marine Stroobants</cp:lastModifiedBy>
  <cp:revision>315</cp:revision>
  <dcterms:created xsi:type="dcterms:W3CDTF">2024-10-12T10:25:56Z</dcterms:created>
  <dcterms:modified xsi:type="dcterms:W3CDTF">2024-12-14T04:34:27Z</dcterms:modified>
</cp:coreProperties>
</file>