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19"/>
  </p:handoutMasterIdLst>
  <p:sldIdLst>
    <p:sldId id="310" r:id="rId2"/>
    <p:sldId id="307" r:id="rId3"/>
    <p:sldId id="309" r:id="rId4"/>
    <p:sldId id="308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  <p:sldId id="323" r:id="rId17"/>
    <p:sldId id="324" r:id="rId1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1575"/>
    <a:srgbClr val="7B0E29"/>
    <a:srgbClr val="C0E6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56"/>
    <p:restoredTop sz="94669"/>
  </p:normalViewPr>
  <p:slideViewPr>
    <p:cSldViewPr snapToGrid="0">
      <p:cViewPr varScale="1">
        <p:scale>
          <a:sx n="114" d="100"/>
          <a:sy n="114" d="100"/>
        </p:scale>
        <p:origin x="42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272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494FAC9-B904-297F-2268-DAC234A5EF5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2581739-8819-25F7-628F-17FF5359CF9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BB8703-3DDA-6D49-8127-E615E05F3B92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39A0E1A-D41A-3E24-EDFB-58B73F22F24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CD31CFD-221D-083C-D9D0-C217344AD91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B25279-D4C8-934B-9A08-62B373A59B8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6802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DE0982-3587-11FF-21FE-1522693E41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en-GB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E415C26-BF32-A350-E841-CB8393CFB7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lang="en-GB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CBCE831-C992-E2AF-D0DA-19FC29D5B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B1730-CB74-6F4F-A89B-DB55321EFE8B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6A6C561-B145-0B9F-79C9-4C364A13C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5015D37-AC07-8526-482B-131E5FFD7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641CB-C91D-D545-A343-FF92B66D63D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63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0D05F0-6E88-DCC8-963C-8515132C71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958"/>
            <a:ext cx="12192000" cy="113057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51D6F5E-A47F-18E0-6FE0-C3D4E4C03A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409A89F-A6D6-FA48-67A1-9746DC83D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B1730-CB74-6F4F-A89B-DB55321EFE8B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BBB5444-297C-0FFC-B1F7-058583134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BAAD215-F0C9-64CE-527D-99D9C6173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641CB-C91D-D545-A343-FF92B66D63D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5706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63BEBBCB-1E36-5A92-2CF3-46D76421DD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7BF1824-B5CC-024A-12F2-EF7FA29AD3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485587F-DA02-322B-65F7-3022D5F15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B1730-CB74-6F4F-A89B-DB55321EFE8B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512DF45-7460-3AE4-1527-096E43892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9503BDB-6848-D4B3-BF5E-4F6082DF3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641CB-C91D-D545-A343-FF92B66D63D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85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866D22E-F6C0-0499-F405-74F1A9990B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56519D6-B2E3-9438-E3C9-E57329365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B1730-CB74-6F4F-A89B-DB55321EFE8B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46FEAB8-6AAB-7E87-384F-D4A3DE9DE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DC556F0-CC70-46CC-B880-9EDDB20E6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641CB-C91D-D545-A343-FF92B66D63D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829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9C3305-1F16-C2CE-201A-4B40042FA8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75A8313-157E-550C-F18B-C5A46DAE53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23530FA-9DE6-5B5C-3C65-44162BAC0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B1730-CB74-6F4F-A89B-DB55321EFE8B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17A8860-C746-915F-9683-CD64A879F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7D1E96-2183-72DD-E0BB-26311EFA4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641CB-C91D-D545-A343-FF92B66D63D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56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BE5C80B-0AFC-7120-FC95-0E3019217F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310542B-B20B-A4B3-7BC0-B0EC68D3FF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D5246CA-191B-CA0A-8A74-85A8BC995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B1730-CB74-6F4F-A89B-DB55321EFE8B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DC98381-2D80-0EC5-FDE0-5B088F9E3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C5FB4E5-7F89-FB26-174B-C09C9F438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641CB-C91D-D545-A343-FF92B66D63D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512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B958A4-5149-4ACF-A939-00B4235645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1AEBA9E-7026-D3F6-60FB-7D4A363E49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9A72FEC-663F-83F7-886A-220DAAC3E8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4402446-F40D-DD7D-675C-5A6E058E2D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C5A9D68-C101-2213-01C6-E67572A42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B1730-CB74-6F4F-A89B-DB55321EFE8B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C7EDE38-4FB0-193F-2A77-D7C651FEC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0DA6FD0-72CA-84D6-16EB-52C4F8A7E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641CB-C91D-D545-A343-FF92B66D63D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780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ADC0D59-E3FE-D4AF-50C6-AC01C8F98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B1730-CB74-6F4F-A89B-DB55321EFE8B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012B62B-3A79-9F77-D992-E648C36F6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CF379BA-F45B-D87B-C78F-64F4836BE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641CB-C91D-D545-A343-FF92B66D63D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473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6AFDDDD-8897-A39D-BE96-F9AA1B6A0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B1730-CB74-6F4F-A89B-DB55321EFE8B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BD3CEC2-EBF3-62D3-C91B-AA856E2F5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74626A1-1074-355D-F405-7AF8B3789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641CB-C91D-D545-A343-FF92B66D63D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2871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994466-108D-ACC3-1424-65D51F0E4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E19D3A6-1BBF-860E-D785-247443D64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E0169D8-9B26-756E-1F7D-8DFC358C05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5C0A730-D0BA-814F-35FD-0CA37052B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B1730-CB74-6F4F-A89B-DB55321EFE8B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D85D2A5-90F3-095D-D9CC-6E50708CE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4EEFCF3-3839-10B7-3529-5D923122F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641CB-C91D-D545-A343-FF92B66D63D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5200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0CDA1E-71F6-0FE7-AE34-B207E4DC4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03EAE4A-7CA7-0220-C7A3-92C7A3E44B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6BA0B2-2BF7-1020-8100-ED04FDC16F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D7D53DC-C37A-AB88-4E81-1A21608CB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B1730-CB74-6F4F-A89B-DB55321EFE8B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0AEBAE5-3830-61C9-13C4-CF606C686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57DDA23-2081-9731-D2C7-E01B33A9B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641CB-C91D-D545-A343-FF92B66D63D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702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A6D2447-3DA5-AD7A-A265-7189F7CB9C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08386"/>
            <a:ext cx="10515600" cy="523415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E8A60A3-574B-135B-020A-0DE648F375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CB1730-CB74-6F4F-A89B-DB55321EFE8B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26DD040-E054-23AF-4E8C-A00EBB993A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6EB9B0C-1B0E-9F96-A13C-76D88F4E31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F8641CB-C91D-D545-A343-FF92B66D63D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520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81732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770B14-3E4C-6B08-6454-11CAF1DA2D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57056E11-375A-0A6C-82D5-9618E34FDE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49531"/>
            <a:ext cx="10515600" cy="5220000"/>
          </a:xfrm>
        </p:spPr>
        <p:txBody>
          <a:bodyPr anchor="ctr">
            <a:normAutofit/>
          </a:bodyPr>
          <a:lstStyle/>
          <a:p>
            <a:r>
              <a:rPr lang="en-GB" sz="3200" b="1" i="1" kern="100" noProof="0" dirty="0">
                <a:ea typeface="Calibri" panose="020F0502020204030204" pitchFamily="34" charset="0"/>
              </a:rPr>
              <a:t>5</a:t>
            </a:r>
            <a:r>
              <a:rPr lang="en-GB" sz="3200" b="1" i="1" kern="100" noProof="0" dirty="0">
                <a:effectLst/>
                <a:ea typeface="Calibri" panose="020F0502020204030204" pitchFamily="34" charset="0"/>
              </a:rPr>
              <a:t>. Limiting interventions</a:t>
            </a:r>
          </a:p>
          <a:p>
            <a:endParaRPr lang="en-GB" sz="3200" b="1" i="1" kern="100" noProof="0" dirty="0">
              <a:effectLst/>
              <a:ea typeface="Calibri" panose="020F0502020204030204" pitchFamily="34" charset="0"/>
            </a:endParaRPr>
          </a:p>
          <a:p>
            <a:pPr marL="800100" lvl="1" indent="-342900" algn="just">
              <a:lnSpc>
                <a:spcPct val="150000"/>
              </a:lnSpc>
              <a:buFont typeface="Symbol" pitchFamily="2" charset="2"/>
              <a:buChar char=""/>
            </a:pPr>
            <a:r>
              <a:rPr lang="en-GB" sz="3200" kern="100" noProof="0" dirty="0">
                <a:effectLst/>
                <a:ea typeface="Calibri" panose="020F0502020204030204" pitchFamily="34" charset="0"/>
              </a:rPr>
              <a:t>Speak only during pauses after Mate!</a:t>
            </a: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5E033FC0-AE5A-7101-5AA2-8610FFDBE654}"/>
              </a:ext>
            </a:extLst>
          </p:cNvPr>
          <p:cNvSpPr txBox="1">
            <a:spLocks/>
          </p:cNvSpPr>
          <p:nvPr/>
        </p:nvSpPr>
        <p:spPr>
          <a:xfrm>
            <a:off x="0" y="18958"/>
            <a:ext cx="12192000" cy="1130573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noProof="0" dirty="0"/>
              <a:t>Education &amp; Coaching Commission</a:t>
            </a:r>
          </a:p>
        </p:txBody>
      </p:sp>
    </p:spTree>
    <p:extLst>
      <p:ext uri="{BB962C8B-B14F-4D97-AF65-F5344CB8AC3E}">
        <p14:creationId xmlns:p14="http://schemas.microsoft.com/office/powerpoint/2010/main" val="37678511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65E258-74C8-B95F-7911-79680FC200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DD887752-76C0-E15B-80AD-ED133F151E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9891"/>
            <a:ext cx="10515600" cy="5220000"/>
          </a:xfrm>
        </p:spPr>
        <p:txBody>
          <a:bodyPr anchor="ctr">
            <a:normAutofit/>
          </a:bodyPr>
          <a:lstStyle/>
          <a:p>
            <a:r>
              <a:rPr lang="en-GB" sz="3200" b="1" kern="100" noProof="0" dirty="0">
                <a:effectLst/>
                <a:ea typeface="Calibri" panose="020F0502020204030204" pitchFamily="34" charset="0"/>
              </a:rPr>
              <a:t>IV. REFEREE’S ROLE</a:t>
            </a:r>
          </a:p>
          <a:p>
            <a:endParaRPr lang="en-GB" sz="3200" b="1" kern="100" noProof="0" dirty="0">
              <a:effectLst/>
              <a:ea typeface="Calibri" panose="020F0502020204030204" pitchFamily="34" charset="0"/>
            </a:endParaRPr>
          </a:p>
          <a:p>
            <a:pPr lvl="0" algn="just" rtl="0">
              <a:lnSpc>
                <a:spcPct val="150000"/>
              </a:lnSpc>
            </a:pPr>
            <a:r>
              <a:rPr lang="en-GB" sz="3200" b="1" i="1" kern="100" noProof="0" dirty="0">
                <a:effectLst/>
                <a:ea typeface="Calibri" panose="020F0502020204030204" pitchFamily="34" charset="0"/>
              </a:rPr>
              <a:t>Referee’s authority</a:t>
            </a:r>
          </a:p>
          <a:p>
            <a:pPr marL="800100" lvl="1" indent="-342900" algn="just">
              <a:lnSpc>
                <a:spcPct val="150000"/>
              </a:lnSpc>
              <a:buFont typeface="Symbol" pitchFamily="2" charset="2"/>
              <a:buChar char=""/>
            </a:pPr>
            <a:r>
              <a:rPr lang="en-GB" sz="3200" kern="100" noProof="0" dirty="0">
                <a:ea typeface="Calibri" panose="020F0502020204030204" pitchFamily="34" charset="0"/>
              </a:rPr>
              <a:t>Manage contests and enforce behaviour expectations</a:t>
            </a:r>
          </a:p>
          <a:p>
            <a:pPr marL="800100" lvl="1" indent="-342900" algn="just">
              <a:lnSpc>
                <a:spcPct val="150000"/>
              </a:lnSpc>
              <a:buFont typeface="Symbol" pitchFamily="2" charset="2"/>
              <a:buChar char=""/>
            </a:pPr>
            <a:r>
              <a:rPr lang="en-GB" sz="3200" kern="100" noProof="0" dirty="0">
                <a:effectLst/>
                <a:ea typeface="Calibri" panose="020F0502020204030204" pitchFamily="34" charset="0"/>
              </a:rPr>
              <a:t>Emphasize respectful responses to penalties</a:t>
            </a: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EDE08F4D-D475-1C3B-5746-ECC4BB68DF02}"/>
              </a:ext>
            </a:extLst>
          </p:cNvPr>
          <p:cNvSpPr txBox="1">
            <a:spLocks/>
          </p:cNvSpPr>
          <p:nvPr/>
        </p:nvSpPr>
        <p:spPr>
          <a:xfrm>
            <a:off x="0" y="18958"/>
            <a:ext cx="12192000" cy="1130573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noProof="0" dirty="0"/>
              <a:t>Education &amp; Coaching Commission</a:t>
            </a:r>
          </a:p>
        </p:txBody>
      </p:sp>
    </p:spTree>
    <p:extLst>
      <p:ext uri="{BB962C8B-B14F-4D97-AF65-F5344CB8AC3E}">
        <p14:creationId xmlns:p14="http://schemas.microsoft.com/office/powerpoint/2010/main" val="3901297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072BD8-A234-BA6E-6284-3569016922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B9CF8983-D808-E634-185B-E4141A7C7D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49531"/>
            <a:ext cx="10515600" cy="5220000"/>
          </a:xfrm>
        </p:spPr>
        <p:txBody>
          <a:bodyPr anchor="ctr">
            <a:normAutofit/>
          </a:bodyPr>
          <a:lstStyle/>
          <a:p>
            <a:r>
              <a:rPr lang="en-GB" sz="3200" b="1" kern="100" noProof="0" dirty="0">
                <a:effectLst/>
                <a:ea typeface="Calibri" panose="020F0502020204030204" pitchFamily="34" charset="0"/>
              </a:rPr>
              <a:t>V. RESPECT FOR THE FACILITIES</a:t>
            </a:r>
          </a:p>
          <a:p>
            <a:endParaRPr lang="en-GB" sz="3200" b="1" kern="100" noProof="0" dirty="0">
              <a:effectLst/>
              <a:ea typeface="Calibri" panose="020F0502020204030204" pitchFamily="34" charset="0"/>
            </a:endParaRPr>
          </a:p>
          <a:p>
            <a:pPr marL="800100" lvl="1" indent="-342900" algn="just">
              <a:lnSpc>
                <a:spcPct val="150000"/>
              </a:lnSpc>
              <a:buFont typeface="Symbol" pitchFamily="2" charset="2"/>
              <a:buChar char=""/>
            </a:pPr>
            <a:r>
              <a:rPr lang="en-GB" sz="3200" kern="100" noProof="0" dirty="0">
                <a:effectLst/>
                <a:ea typeface="Calibri" panose="020F0502020204030204" pitchFamily="34" charset="0"/>
              </a:rPr>
              <a:t>Care for equipment facilities</a:t>
            </a:r>
          </a:p>
          <a:p>
            <a:pPr marL="800100" lvl="1" indent="-342900" algn="just">
              <a:lnSpc>
                <a:spcPct val="150000"/>
              </a:lnSpc>
              <a:buFont typeface="Symbol" pitchFamily="2" charset="2"/>
              <a:buChar char=""/>
            </a:pPr>
            <a:endParaRPr lang="en-GB" sz="3200" kern="100" noProof="0" dirty="0">
              <a:effectLst/>
              <a:ea typeface="Calibri" panose="020F0502020204030204" pitchFamily="34" charset="0"/>
            </a:endParaRPr>
          </a:p>
          <a:p>
            <a:pPr marL="800100" lvl="1" indent="-342900" algn="just">
              <a:lnSpc>
                <a:spcPct val="150000"/>
              </a:lnSpc>
              <a:buFont typeface="Symbol" pitchFamily="2" charset="2"/>
              <a:buChar char=""/>
            </a:pPr>
            <a:r>
              <a:rPr lang="en-GB" sz="3200" kern="100" noProof="0" dirty="0">
                <a:ea typeface="Calibri" panose="020F0502020204030204" pitchFamily="34" charset="0"/>
              </a:rPr>
              <a:t>Respect accommodations and event spaces</a:t>
            </a:r>
            <a:endParaRPr lang="en-GB" sz="3200" kern="100" noProof="0" dirty="0">
              <a:effectLst/>
              <a:ea typeface="Calibri" panose="020F0502020204030204" pitchFamily="34" charset="0"/>
            </a:endParaRP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D9E1F8D8-D3D1-7D45-E437-6D33D5421BC1}"/>
              </a:ext>
            </a:extLst>
          </p:cNvPr>
          <p:cNvSpPr txBox="1">
            <a:spLocks/>
          </p:cNvSpPr>
          <p:nvPr/>
        </p:nvSpPr>
        <p:spPr>
          <a:xfrm>
            <a:off x="0" y="18958"/>
            <a:ext cx="12192000" cy="1130573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noProof="0" dirty="0"/>
              <a:t>Education &amp; Coaching Commission</a:t>
            </a:r>
          </a:p>
        </p:txBody>
      </p:sp>
    </p:spTree>
    <p:extLst>
      <p:ext uri="{BB962C8B-B14F-4D97-AF65-F5344CB8AC3E}">
        <p14:creationId xmlns:p14="http://schemas.microsoft.com/office/powerpoint/2010/main" val="32868614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14A233-4219-258D-08CD-3D81BFF9F0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7237551A-0E33-13E1-6AA0-848C1ED7AF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6873"/>
            <a:ext cx="10515600" cy="5220000"/>
          </a:xfrm>
        </p:spPr>
        <p:txBody>
          <a:bodyPr anchor="ctr">
            <a:normAutofit/>
          </a:bodyPr>
          <a:lstStyle/>
          <a:p>
            <a:r>
              <a:rPr lang="en-GB" sz="3200" b="1" kern="100" noProof="0" dirty="0">
                <a:effectLst/>
                <a:ea typeface="Calibri" panose="020F0502020204030204" pitchFamily="34" charset="0"/>
              </a:rPr>
              <a:t>VI. CONSEQUENCES OF MISCONDUCT</a:t>
            </a:r>
          </a:p>
          <a:p>
            <a:endParaRPr lang="en-GB" sz="3200" b="1" kern="100" noProof="0" dirty="0">
              <a:effectLst/>
              <a:ea typeface="Calibri" panose="020F0502020204030204" pitchFamily="34" charset="0"/>
            </a:endParaRPr>
          </a:p>
          <a:p>
            <a:pPr marL="800100" lvl="1" indent="-342900" algn="just">
              <a:lnSpc>
                <a:spcPct val="150000"/>
              </a:lnSpc>
              <a:buFont typeface="Symbol" pitchFamily="2" charset="2"/>
              <a:buChar char=""/>
            </a:pPr>
            <a:r>
              <a:rPr lang="en-GB" sz="3200" kern="100" noProof="0" dirty="0">
                <a:effectLst/>
                <a:ea typeface="Calibri" panose="020F0502020204030204" pitchFamily="34" charset="0"/>
              </a:rPr>
              <a:t>Warnings, disqualification, and penalties for poor behaviour</a:t>
            </a:r>
          </a:p>
          <a:p>
            <a:pPr marL="800100" lvl="1" indent="-342900" algn="just">
              <a:lnSpc>
                <a:spcPct val="150000"/>
              </a:lnSpc>
              <a:buFont typeface="Symbol" pitchFamily="2" charset="2"/>
              <a:buChar char=""/>
            </a:pPr>
            <a:endParaRPr lang="en-GB" sz="3200" kern="100" noProof="0" dirty="0">
              <a:effectLst/>
              <a:ea typeface="Calibri" panose="020F0502020204030204" pitchFamily="34" charset="0"/>
            </a:endParaRPr>
          </a:p>
          <a:p>
            <a:pPr marL="800100" lvl="1" indent="-342900" algn="just">
              <a:lnSpc>
                <a:spcPct val="150000"/>
              </a:lnSpc>
              <a:buFont typeface="Symbol" pitchFamily="2" charset="2"/>
              <a:buChar char=""/>
            </a:pPr>
            <a:r>
              <a:rPr lang="en-GB" sz="3200" kern="100" noProof="0" dirty="0">
                <a:ea typeface="Calibri" panose="020F0502020204030204" pitchFamily="34" charset="0"/>
              </a:rPr>
              <a:t>Repeated violations may lead to disciplinary action</a:t>
            </a:r>
            <a:endParaRPr lang="en-GB" sz="3200" kern="100" noProof="0" dirty="0">
              <a:effectLst/>
              <a:ea typeface="Calibri" panose="020F0502020204030204" pitchFamily="34" charset="0"/>
            </a:endParaRP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875B569A-268B-F431-8959-F5F3B702351A}"/>
              </a:ext>
            </a:extLst>
          </p:cNvPr>
          <p:cNvSpPr txBox="1">
            <a:spLocks/>
          </p:cNvSpPr>
          <p:nvPr/>
        </p:nvSpPr>
        <p:spPr>
          <a:xfrm>
            <a:off x="0" y="18958"/>
            <a:ext cx="12192000" cy="1130573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noProof="0" dirty="0"/>
              <a:t>Education &amp; Coaching Commission</a:t>
            </a:r>
          </a:p>
        </p:txBody>
      </p:sp>
    </p:spTree>
    <p:extLst>
      <p:ext uri="{BB962C8B-B14F-4D97-AF65-F5344CB8AC3E}">
        <p14:creationId xmlns:p14="http://schemas.microsoft.com/office/powerpoint/2010/main" val="22917623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75BC99-BC19-4BC6-0CCD-8CCABD5936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5CA462D2-434B-6062-088E-0D7D7244BD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7600"/>
            <a:ext cx="10515600" cy="5220000"/>
          </a:xfrm>
        </p:spPr>
        <p:txBody>
          <a:bodyPr anchor="ctr">
            <a:normAutofit/>
          </a:bodyPr>
          <a:lstStyle/>
          <a:p>
            <a:r>
              <a:rPr lang="en-GB" sz="3200" b="1" kern="100" noProof="0" dirty="0">
                <a:effectLst/>
                <a:ea typeface="Calibri" panose="020F0502020204030204" pitchFamily="34" charset="0"/>
              </a:rPr>
              <a:t>VII. ETHICAL BEHAVIOUR BEYOND JUDO</a:t>
            </a:r>
          </a:p>
          <a:p>
            <a:pPr marL="800100" lvl="1" indent="-342900" algn="just">
              <a:lnSpc>
                <a:spcPct val="150000"/>
              </a:lnSpc>
              <a:buFont typeface="Symbol" pitchFamily="2" charset="2"/>
              <a:buChar char=""/>
            </a:pPr>
            <a:r>
              <a:rPr lang="en-GB" sz="3200" kern="100" noProof="0" dirty="0">
                <a:effectLst/>
                <a:ea typeface="Calibri" panose="020F0502020204030204" pitchFamily="34" charset="0"/>
              </a:rPr>
              <a:t>Judo values extend beyond competitions</a:t>
            </a:r>
          </a:p>
          <a:p>
            <a:pPr marL="800100" lvl="1" indent="-342900" algn="just">
              <a:lnSpc>
                <a:spcPct val="150000"/>
              </a:lnSpc>
              <a:buFont typeface="Symbol" pitchFamily="2" charset="2"/>
              <a:buChar char=""/>
            </a:pPr>
            <a:r>
              <a:rPr lang="en-GB" sz="3200" kern="100" noProof="0" dirty="0">
                <a:ea typeface="Calibri" panose="020F0502020204030204" pitchFamily="34" charset="0"/>
              </a:rPr>
              <a:t>Promote a healthy, positive sporting environment</a:t>
            </a:r>
          </a:p>
          <a:p>
            <a:pPr marL="800100" lvl="1" indent="-342900" algn="just">
              <a:lnSpc>
                <a:spcPct val="150000"/>
              </a:lnSpc>
              <a:buFont typeface="Symbol" pitchFamily="2" charset="2"/>
              <a:buChar char=""/>
            </a:pPr>
            <a:r>
              <a:rPr lang="en-GB" sz="3200" kern="100" noProof="0" dirty="0">
                <a:ea typeface="Calibri" panose="020F0502020204030204" pitchFamily="34" charset="0"/>
              </a:rPr>
              <a:t>Positive behaviour helps to foster a good image of our sport</a:t>
            </a: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70C9B9E3-39E0-DDA9-4AEC-A098EB428487}"/>
              </a:ext>
            </a:extLst>
          </p:cNvPr>
          <p:cNvSpPr txBox="1">
            <a:spLocks/>
          </p:cNvSpPr>
          <p:nvPr/>
        </p:nvSpPr>
        <p:spPr>
          <a:xfrm>
            <a:off x="0" y="18958"/>
            <a:ext cx="12192000" cy="1130573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noProof="0" dirty="0"/>
              <a:t>Education &amp; Coaching Commission</a:t>
            </a:r>
          </a:p>
        </p:txBody>
      </p:sp>
    </p:spTree>
    <p:extLst>
      <p:ext uri="{BB962C8B-B14F-4D97-AF65-F5344CB8AC3E}">
        <p14:creationId xmlns:p14="http://schemas.microsoft.com/office/powerpoint/2010/main" val="21972453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44F0CB-3D21-1427-4F63-811DFAAB80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0B859E62-7158-9D32-AB82-7E9C5F485F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0000"/>
            <a:ext cx="10515600" cy="5220000"/>
          </a:xfrm>
        </p:spPr>
        <p:txBody>
          <a:bodyPr anchor="ctr">
            <a:normAutofit fontScale="92500" lnSpcReduction="10000"/>
          </a:bodyPr>
          <a:lstStyle/>
          <a:p>
            <a:r>
              <a:rPr lang="en-GB" sz="3200" b="1" kern="100" noProof="0" dirty="0">
                <a:effectLst/>
                <a:ea typeface="Calibri" panose="020F0502020204030204" pitchFamily="34" charset="0"/>
              </a:rPr>
              <a:t>VIII. CONCLUSION</a:t>
            </a:r>
          </a:p>
          <a:p>
            <a:pPr marL="800100" lvl="1" indent="-342900" algn="just">
              <a:lnSpc>
                <a:spcPct val="150000"/>
              </a:lnSpc>
              <a:buFont typeface="Symbol" pitchFamily="2" charset="2"/>
              <a:buChar char=""/>
            </a:pPr>
            <a:r>
              <a:rPr lang="en-GB" sz="3200" kern="100" noProof="0" dirty="0">
                <a:effectLst/>
                <a:ea typeface="Calibri" panose="020F0502020204030204" pitchFamily="34" charset="0"/>
              </a:rPr>
              <a:t>Maintain proper conduct in judo events</a:t>
            </a:r>
          </a:p>
          <a:p>
            <a:pPr marL="800100" lvl="1" indent="-342900" algn="just">
              <a:lnSpc>
                <a:spcPct val="150000"/>
              </a:lnSpc>
              <a:buFont typeface="Symbol" pitchFamily="2" charset="2"/>
              <a:buChar char=""/>
              <a:tabLst>
                <a:tab pos="450215" algn="l"/>
              </a:tabLst>
            </a:pPr>
            <a:r>
              <a:rPr lang="en-GB" sz="3200" kern="100" noProof="0" dirty="0">
                <a:effectLst/>
                <a:ea typeface="Calibri" panose="020F0502020204030204" pitchFamily="34" charset="0"/>
              </a:rPr>
              <a:t>Athletes and coaches are the showcase of our sport. They must act as role models</a:t>
            </a:r>
          </a:p>
          <a:p>
            <a:pPr marL="800100" lvl="1" indent="-342900" algn="just">
              <a:lnSpc>
                <a:spcPct val="150000"/>
              </a:lnSpc>
              <a:buFont typeface="Symbol" pitchFamily="2" charset="2"/>
              <a:buChar char=""/>
              <a:tabLst>
                <a:tab pos="450215" algn="l"/>
              </a:tabLst>
            </a:pPr>
            <a:r>
              <a:rPr lang="en-GB" sz="3200" kern="100" noProof="0" dirty="0">
                <a:ea typeface="Calibri" panose="020F0502020204030204" pitchFamily="34" charset="0"/>
              </a:rPr>
              <a:t>Proper conduct is essential to safeguarding the integrity and reputation of our sport</a:t>
            </a:r>
          </a:p>
          <a:p>
            <a:pPr marL="800100" lvl="1" indent="-342900" algn="just">
              <a:lnSpc>
                <a:spcPct val="150000"/>
              </a:lnSpc>
              <a:buFont typeface="Symbol" pitchFamily="2" charset="2"/>
              <a:buChar char=""/>
              <a:tabLst>
                <a:tab pos="450215" algn="l"/>
              </a:tabLst>
            </a:pPr>
            <a:r>
              <a:rPr lang="en-GB" sz="3200" kern="100" noProof="0" dirty="0">
                <a:effectLst/>
                <a:ea typeface="Calibri" panose="020F0502020204030204" pitchFamily="34" charset="0"/>
              </a:rPr>
              <a:t>Respectful behaviour – whether on tatami</a:t>
            </a:r>
            <a:r>
              <a:rPr lang="en-GB" sz="3200" kern="100" noProof="0" dirty="0">
                <a:ea typeface="Calibri" panose="020F0502020204030204" pitchFamily="34" charset="0"/>
              </a:rPr>
              <a:t> or in interaction with referees sets the tone for fair competition</a:t>
            </a: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85ABC4C8-E704-FCF0-B750-40271576169A}"/>
              </a:ext>
            </a:extLst>
          </p:cNvPr>
          <p:cNvSpPr txBox="1">
            <a:spLocks/>
          </p:cNvSpPr>
          <p:nvPr/>
        </p:nvSpPr>
        <p:spPr>
          <a:xfrm>
            <a:off x="0" y="18958"/>
            <a:ext cx="12192000" cy="1130573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noProof="0" dirty="0"/>
              <a:t>Education &amp; Coaching Commission</a:t>
            </a:r>
          </a:p>
        </p:txBody>
      </p:sp>
    </p:spTree>
    <p:extLst>
      <p:ext uri="{BB962C8B-B14F-4D97-AF65-F5344CB8AC3E}">
        <p14:creationId xmlns:p14="http://schemas.microsoft.com/office/powerpoint/2010/main" val="11845310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B0030D-3079-F765-B0D0-09ABA0906A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42D84802-0CB2-A6BC-6D52-4047F1C38A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0000"/>
            <a:ext cx="10515600" cy="5220000"/>
          </a:xfrm>
        </p:spPr>
        <p:txBody>
          <a:bodyPr anchor="ctr">
            <a:normAutofit/>
          </a:bodyPr>
          <a:lstStyle/>
          <a:p>
            <a:r>
              <a:rPr lang="en-GB" sz="3000" b="1" kern="100" noProof="0" dirty="0">
                <a:effectLst/>
                <a:ea typeface="Calibri" panose="020F0502020204030204" pitchFamily="34" charset="0"/>
              </a:rPr>
              <a:t>VIII. CONCLUSION</a:t>
            </a:r>
          </a:p>
          <a:p>
            <a:pPr marL="800100" lvl="1" indent="-342900" algn="just">
              <a:lnSpc>
                <a:spcPct val="150000"/>
              </a:lnSpc>
              <a:buFont typeface="Symbol" pitchFamily="2" charset="2"/>
              <a:buChar char=""/>
              <a:tabLst>
                <a:tab pos="450215" algn="l"/>
              </a:tabLst>
            </a:pPr>
            <a:r>
              <a:rPr lang="en-GB" sz="3000" kern="100" noProof="0" dirty="0">
                <a:ea typeface="Calibri" panose="020F0502020204030204" pitchFamily="34" charset="0"/>
              </a:rPr>
              <a:t>The core values of judo are life lessons that build character and foster personal growth</a:t>
            </a:r>
          </a:p>
          <a:p>
            <a:pPr marL="800100" lvl="1" indent="-342900" algn="just">
              <a:lnSpc>
                <a:spcPct val="150000"/>
              </a:lnSpc>
              <a:buFont typeface="Symbol" pitchFamily="2" charset="2"/>
              <a:buChar char=""/>
              <a:tabLst>
                <a:tab pos="450215" algn="l"/>
              </a:tabLst>
            </a:pPr>
            <a:r>
              <a:rPr lang="en-GB" sz="3000" kern="100" noProof="0" dirty="0">
                <a:ea typeface="Calibri" panose="020F0502020204030204" pitchFamily="34" charset="0"/>
              </a:rPr>
              <a:t>The athletes, coaches, referees and officials share the responsibility of exemplifying judo values</a:t>
            </a:r>
          </a:p>
          <a:p>
            <a:pPr marL="800100" lvl="1" indent="-342900" algn="just">
              <a:lnSpc>
                <a:spcPct val="150000"/>
              </a:lnSpc>
              <a:buFont typeface="Symbol" pitchFamily="2" charset="2"/>
              <a:buChar char=""/>
              <a:tabLst>
                <a:tab pos="450215" algn="l"/>
              </a:tabLst>
            </a:pPr>
            <a:r>
              <a:rPr lang="en-GB" sz="3000" kern="100" noProof="0" dirty="0">
                <a:ea typeface="Calibri" panose="020F0502020204030204" pitchFamily="34" charset="0"/>
              </a:rPr>
              <a:t>A call for action: ensure judo inspires, unite and promote excellence both on and off the mat.</a:t>
            </a: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6009AD14-2B29-3F5F-9F45-F76C098F66A0}"/>
              </a:ext>
            </a:extLst>
          </p:cNvPr>
          <p:cNvSpPr txBox="1">
            <a:spLocks/>
          </p:cNvSpPr>
          <p:nvPr/>
        </p:nvSpPr>
        <p:spPr>
          <a:xfrm>
            <a:off x="0" y="18958"/>
            <a:ext cx="12192000" cy="1130573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noProof="0" dirty="0"/>
              <a:t>Education &amp; Coaching Commission</a:t>
            </a:r>
          </a:p>
        </p:txBody>
      </p:sp>
    </p:spTree>
    <p:extLst>
      <p:ext uri="{BB962C8B-B14F-4D97-AF65-F5344CB8AC3E}">
        <p14:creationId xmlns:p14="http://schemas.microsoft.com/office/powerpoint/2010/main" val="8000431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4BD6807-DA84-ED77-4FA4-8408FCB69E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2">
            <a:extLst>
              <a:ext uri="{FF2B5EF4-FFF2-40B4-BE49-F238E27FC236}">
                <a16:creationId xmlns:a16="http://schemas.microsoft.com/office/drawing/2014/main" id="{121A555F-521F-2DA9-7009-04F6DE421087}"/>
              </a:ext>
            </a:extLst>
          </p:cNvPr>
          <p:cNvSpPr txBox="1">
            <a:spLocks/>
          </p:cNvSpPr>
          <p:nvPr/>
        </p:nvSpPr>
        <p:spPr>
          <a:xfrm>
            <a:off x="480752" y="3562005"/>
            <a:ext cx="11230495" cy="22338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5400" b="1" dirty="0">
                <a:solidFill>
                  <a:schemeClr val="bg1"/>
                </a:solidFill>
              </a:rPr>
              <a:t>Thank you</a:t>
            </a:r>
          </a:p>
          <a:p>
            <a:pPr algn="ctr"/>
            <a:r>
              <a:rPr lang="en-GB" sz="5400" b="1" dirty="0">
                <a:solidFill>
                  <a:schemeClr val="bg1"/>
                </a:solidFill>
              </a:rPr>
              <a:t>Merci</a:t>
            </a:r>
          </a:p>
          <a:p>
            <a:pPr algn="ctr"/>
            <a:r>
              <a:rPr lang="en-GB" sz="5400" b="1" dirty="0" err="1">
                <a:solidFill>
                  <a:schemeClr val="bg1"/>
                </a:solidFill>
              </a:rPr>
              <a:t>Muchas</a:t>
            </a:r>
            <a:r>
              <a:rPr lang="en-GB" sz="5400" b="1" dirty="0">
                <a:solidFill>
                  <a:schemeClr val="bg1"/>
                </a:solidFill>
              </a:rPr>
              <a:t> gracias</a:t>
            </a:r>
          </a:p>
        </p:txBody>
      </p:sp>
    </p:spTree>
    <p:extLst>
      <p:ext uri="{BB962C8B-B14F-4D97-AF65-F5344CB8AC3E}">
        <p14:creationId xmlns:p14="http://schemas.microsoft.com/office/powerpoint/2010/main" val="1062190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9AE9E07-C00D-89C2-925B-AC6FED436D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8652B903-9514-16F1-02D0-34E45735A0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5377"/>
            <a:ext cx="10515600" cy="5234152"/>
          </a:xfrm>
        </p:spPr>
        <p:txBody>
          <a:bodyPr anchor="ctr">
            <a:norm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en-GB" sz="7200" b="1" noProof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Education &amp; Coaching Commission</a:t>
            </a:r>
            <a:endParaRPr lang="en-GB" sz="6600" noProof="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9339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623B05-C09E-BB75-28C1-0E1BC71339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9459F2-AE53-CA85-560B-D1CC0DCD932A}"/>
              </a:ext>
            </a:extLst>
          </p:cNvPr>
          <p:cNvSpPr txBox="1">
            <a:spLocks/>
          </p:cNvSpPr>
          <p:nvPr/>
        </p:nvSpPr>
        <p:spPr>
          <a:xfrm>
            <a:off x="0" y="18958"/>
            <a:ext cx="12192000" cy="1130573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noProof="0" dirty="0"/>
              <a:t>Education &amp; Coaching Commission</a:t>
            </a: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7E083961-BF05-438C-45A9-F6B9D8693CEF}"/>
              </a:ext>
            </a:extLst>
          </p:cNvPr>
          <p:cNvSpPr txBox="1">
            <a:spLocks/>
          </p:cNvSpPr>
          <p:nvPr/>
        </p:nvSpPr>
        <p:spPr>
          <a:xfrm>
            <a:off x="838200" y="1149531"/>
            <a:ext cx="10515600" cy="5234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5400" b="1" noProof="0" dirty="0">
                <a:effectLst/>
                <a:ea typeface="Calibri" panose="020F0502020204030204" pitchFamily="34" charset="0"/>
              </a:rPr>
              <a:t>Judo Values and Ethics</a:t>
            </a:r>
            <a:endParaRPr lang="en-GB" sz="5400" b="1" noProof="0" dirty="0"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275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7A8A14-F938-EFB9-9867-DC8D234089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3CBDC82F-6C3E-3E85-11E9-D562A12029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800" y="1440000"/>
            <a:ext cx="10515600" cy="5220000"/>
          </a:xfrm>
        </p:spPr>
        <p:txBody>
          <a:bodyPr anchor="ctr">
            <a:normAutofit/>
          </a:bodyPr>
          <a:lstStyle/>
          <a:p>
            <a:r>
              <a:rPr lang="en-GB" sz="2800" b="1" kern="100" noProof="0" dirty="0">
                <a:effectLst/>
                <a:ea typeface="Calibri" panose="020F0502020204030204" pitchFamily="34" charset="0"/>
              </a:rPr>
              <a:t>I. INTRODUCTION</a:t>
            </a:r>
          </a:p>
          <a:p>
            <a:r>
              <a:rPr lang="en-GB" sz="2800" kern="100" noProof="0" dirty="0">
                <a:effectLst/>
                <a:ea typeface="Calibri" panose="020F0502020204030204" pitchFamily="34" charset="0"/>
              </a:rPr>
              <a:t>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kern="100" noProof="0" dirty="0">
                <a:effectLst/>
                <a:ea typeface="Calibri" panose="020F0502020204030204" pitchFamily="34" charset="0"/>
              </a:rPr>
              <a:t>Judo is deeply rooted in respect and discipline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800" kern="100" noProof="0" dirty="0">
              <a:effectLst/>
              <a:ea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kern="100" noProof="0" dirty="0">
                <a:effectLst/>
                <a:ea typeface="Calibri" panose="020F0502020204030204" pitchFamily="34" charset="0"/>
              </a:rPr>
              <a:t>Values reflected in behaviour of officials, coaches, and athletes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800" kern="100" noProof="0" dirty="0">
              <a:effectLst/>
              <a:ea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kern="100" noProof="0" dirty="0">
                <a:effectLst/>
                <a:ea typeface="Calibri" panose="020F0502020204030204" pitchFamily="34" charset="0"/>
              </a:rPr>
              <a:t>Core values: courage, respect, modesty, sincerity, friendship, honour, politeness, self-control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8D1A2B9-E84C-D658-E2EF-CF3236EA1BDE}"/>
              </a:ext>
            </a:extLst>
          </p:cNvPr>
          <p:cNvSpPr txBox="1">
            <a:spLocks/>
          </p:cNvSpPr>
          <p:nvPr/>
        </p:nvSpPr>
        <p:spPr>
          <a:xfrm>
            <a:off x="0" y="18958"/>
            <a:ext cx="12192000" cy="1130573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noProof="0" dirty="0"/>
              <a:t>Education &amp; Coaching Commission</a:t>
            </a:r>
          </a:p>
        </p:txBody>
      </p:sp>
    </p:spTree>
    <p:extLst>
      <p:ext uri="{BB962C8B-B14F-4D97-AF65-F5344CB8AC3E}">
        <p14:creationId xmlns:p14="http://schemas.microsoft.com/office/powerpoint/2010/main" val="3152532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833FD7-D5BE-B1A5-AB32-7DD0824E02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F9C07E14-9423-B6DE-14DC-5E8DE42F35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0000"/>
            <a:ext cx="10515600" cy="5220000"/>
          </a:xfrm>
        </p:spPr>
        <p:txBody>
          <a:bodyPr anchor="ctr">
            <a:normAutofit/>
          </a:bodyPr>
          <a:lstStyle/>
          <a:p>
            <a:r>
              <a:rPr lang="en-GB" sz="2800" b="1" kern="100" noProof="0" dirty="0">
                <a:effectLst/>
                <a:ea typeface="Calibri" panose="020F0502020204030204" pitchFamily="34" charset="0"/>
              </a:rPr>
              <a:t>II. BEHAVIOUR EXPECTED FROM ATHLETES </a:t>
            </a:r>
          </a:p>
          <a:p>
            <a:pPr marL="342900" lvl="0" indent="-342900" algn="just" rtl="0">
              <a:lnSpc>
                <a:spcPct val="150000"/>
              </a:lnSpc>
              <a:buFont typeface="+mj-lt"/>
              <a:buAutoNum type="arabicPeriod"/>
            </a:pPr>
            <a:r>
              <a:rPr lang="en-GB" sz="2400" b="1" i="1" kern="100" noProof="0" dirty="0">
                <a:effectLst/>
                <a:ea typeface="Calibri" panose="020F0502020204030204" pitchFamily="34" charset="0"/>
              </a:rPr>
              <a:t>Respect for the opponent</a:t>
            </a:r>
            <a:endParaRPr lang="en-GB" sz="2400" i="1" kern="100" noProof="0" dirty="0">
              <a:effectLst/>
              <a:ea typeface="Calibri" panose="020F0502020204030204" pitchFamily="34" charset="0"/>
            </a:endParaRPr>
          </a:p>
          <a:p>
            <a:pPr marL="800100" lvl="1" indent="-342900" algn="just">
              <a:lnSpc>
                <a:spcPct val="150000"/>
              </a:lnSpc>
              <a:buFont typeface="Symbol" pitchFamily="2" charset="2"/>
              <a:buChar char=""/>
            </a:pPr>
            <a:r>
              <a:rPr lang="en-GB" sz="2400" kern="100" noProof="0" dirty="0">
                <a:ea typeface="Calibri" panose="020F0502020204030204" pitchFamily="34" charset="0"/>
              </a:rPr>
              <a:t>B</a:t>
            </a:r>
            <a:r>
              <a:rPr lang="en-GB" sz="2400" kern="100" noProof="0" dirty="0">
                <a:effectLst/>
                <a:ea typeface="Calibri" panose="020F0502020204030204" pitchFamily="34" charset="0"/>
              </a:rPr>
              <a:t>ow properly to the opponent before and after contests</a:t>
            </a:r>
          </a:p>
          <a:p>
            <a:pPr marL="800100" lvl="1" indent="-342900" algn="just">
              <a:lnSpc>
                <a:spcPct val="150000"/>
              </a:lnSpc>
              <a:buFont typeface="Symbol" pitchFamily="2" charset="2"/>
              <a:buChar char=""/>
            </a:pPr>
            <a:r>
              <a:rPr lang="en-GB" sz="2400" kern="100" noProof="0" dirty="0">
                <a:ea typeface="Calibri" panose="020F0502020204030204" pitchFamily="34" charset="0"/>
              </a:rPr>
              <a:t>Maintain</a:t>
            </a:r>
            <a:r>
              <a:rPr lang="en-GB" sz="2400" kern="100" noProof="0" dirty="0">
                <a:effectLst/>
                <a:ea typeface="Calibri" panose="020F0502020204030204" pitchFamily="34" charset="0"/>
              </a:rPr>
              <a:t> respect regardless of contest outcome</a:t>
            </a:r>
          </a:p>
          <a:p>
            <a:pPr lvl="0" algn="just">
              <a:lnSpc>
                <a:spcPct val="150000"/>
              </a:lnSpc>
            </a:pPr>
            <a:r>
              <a:rPr lang="en-GB" sz="2400" b="1" i="1" kern="100" noProof="0" dirty="0">
                <a:effectLst/>
                <a:ea typeface="Calibri" panose="020F0502020204030204" pitchFamily="34" charset="0"/>
              </a:rPr>
              <a:t>2. Sportsmanship</a:t>
            </a:r>
            <a:endParaRPr lang="en-GB" sz="2400" i="1" kern="100" noProof="0" dirty="0">
              <a:effectLst/>
              <a:ea typeface="Calibri" panose="020F0502020204030204" pitchFamily="34" charset="0"/>
            </a:endParaRPr>
          </a:p>
          <a:p>
            <a:pPr marL="800100" lvl="1" indent="-342900" algn="just">
              <a:lnSpc>
                <a:spcPct val="150000"/>
              </a:lnSpc>
              <a:buFont typeface="Symbol" pitchFamily="2" charset="2"/>
              <a:buChar char=""/>
            </a:pPr>
            <a:r>
              <a:rPr lang="en-GB" sz="2400" kern="100" noProof="0" dirty="0">
                <a:effectLst/>
                <a:ea typeface="Calibri" panose="020F0502020204030204" pitchFamily="34" charset="0"/>
              </a:rPr>
              <a:t>Celebrate wins modestly</a:t>
            </a:r>
          </a:p>
          <a:p>
            <a:pPr marL="800100" lvl="1" indent="-342900" algn="just">
              <a:lnSpc>
                <a:spcPct val="150000"/>
              </a:lnSpc>
              <a:buFont typeface="Symbol" pitchFamily="2" charset="2"/>
              <a:buChar char=""/>
            </a:pPr>
            <a:r>
              <a:rPr lang="en-GB" sz="2400" kern="100" noProof="0" dirty="0">
                <a:effectLst/>
                <a:ea typeface="Calibri" panose="020F0502020204030204" pitchFamily="34" charset="0"/>
              </a:rPr>
              <a:t>Accept defeat with dignity</a:t>
            </a:r>
          </a:p>
          <a:p>
            <a:pPr marL="800100" lvl="1" indent="-342900" algn="just">
              <a:lnSpc>
                <a:spcPct val="150000"/>
              </a:lnSpc>
              <a:buFont typeface="Symbol" pitchFamily="2" charset="2"/>
              <a:buChar char=""/>
            </a:pPr>
            <a:r>
              <a:rPr lang="en-GB" sz="2400" kern="100" noProof="0" dirty="0">
                <a:ea typeface="Calibri" panose="020F0502020204030204" pitchFamily="34" charset="0"/>
              </a:rPr>
              <a:t>V</a:t>
            </a:r>
            <a:r>
              <a:rPr lang="en-GB" sz="2400" kern="100" noProof="0" dirty="0">
                <a:effectLst/>
                <a:ea typeface="Calibri" panose="020F0502020204030204" pitchFamily="34" charset="0"/>
              </a:rPr>
              <a:t>iolence/aggression is unacceptable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3F19EA9-0D0C-3294-A3EA-75DA5BF4B43C}"/>
              </a:ext>
            </a:extLst>
          </p:cNvPr>
          <p:cNvSpPr txBox="1">
            <a:spLocks/>
          </p:cNvSpPr>
          <p:nvPr/>
        </p:nvSpPr>
        <p:spPr>
          <a:xfrm>
            <a:off x="0" y="18958"/>
            <a:ext cx="12192000" cy="1130573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noProof="0" dirty="0"/>
              <a:t>Education &amp; Coaching Commission</a:t>
            </a:r>
          </a:p>
        </p:txBody>
      </p:sp>
    </p:spTree>
    <p:extLst>
      <p:ext uri="{BB962C8B-B14F-4D97-AF65-F5344CB8AC3E}">
        <p14:creationId xmlns:p14="http://schemas.microsoft.com/office/powerpoint/2010/main" val="346499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1C840F-D79A-899B-2510-8002F709D1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89C7F5E9-8EA0-01EA-4BFB-5F470468B4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0000"/>
            <a:ext cx="10515600" cy="5220000"/>
          </a:xfrm>
        </p:spPr>
        <p:txBody>
          <a:bodyPr anchor="ctr">
            <a:normAutofit/>
          </a:bodyPr>
          <a:lstStyle/>
          <a:p>
            <a:r>
              <a:rPr lang="en-GB" sz="3200" b="1" kern="100" noProof="0" dirty="0">
                <a:ea typeface="Calibri" panose="020F0502020204030204" pitchFamily="34" charset="0"/>
              </a:rPr>
              <a:t>3</a:t>
            </a:r>
            <a:r>
              <a:rPr lang="en-GB" sz="3200" b="1" i="1" kern="100" noProof="0" dirty="0">
                <a:effectLst/>
                <a:ea typeface="Calibri" panose="020F0502020204030204" pitchFamily="34" charset="0"/>
              </a:rPr>
              <a:t>.⁠ ⁠Self-Control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kern="100" noProof="0" dirty="0">
                <a:effectLst/>
                <a:ea typeface="Calibri" panose="020F0502020204030204" pitchFamily="34" charset="0"/>
              </a:rPr>
              <a:t>Avoid aggressive or dangerous behaviour</a:t>
            </a:r>
            <a:endParaRPr lang="en-GB" sz="3200" kern="100" noProof="0" dirty="0">
              <a:ea typeface="Calibri" panose="020F0502020204030204" pitchFamily="34" charset="0"/>
            </a:endParaRPr>
          </a:p>
          <a:p>
            <a:endParaRPr lang="en-GB" sz="3200" kern="100" noProof="0" dirty="0">
              <a:effectLst/>
              <a:ea typeface="Calibri" panose="020F0502020204030204" pitchFamily="34" charset="0"/>
            </a:endParaRPr>
          </a:p>
          <a:p>
            <a:r>
              <a:rPr lang="en-GB" sz="3200" b="1" kern="100" noProof="0" dirty="0">
                <a:effectLst/>
                <a:ea typeface="Calibri" panose="020F0502020204030204" pitchFamily="34" charset="0"/>
              </a:rPr>
              <a:t>4.⁠ ⁠</a:t>
            </a:r>
            <a:r>
              <a:rPr lang="en-GB" sz="3200" b="1" i="1" kern="100" noProof="0" dirty="0">
                <a:effectLst/>
                <a:ea typeface="Calibri" panose="020F0502020204030204" pitchFamily="34" charset="0"/>
              </a:rPr>
              <a:t>Compliance with Rules</a:t>
            </a:r>
            <a:endParaRPr lang="en-GB" sz="3200" b="1" kern="100" noProof="0" dirty="0">
              <a:effectLst/>
              <a:ea typeface="Calibri" panose="020F0502020204030204" pitchFamily="34" charset="0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200" kern="100" noProof="0" dirty="0">
                <a:effectLst/>
                <a:ea typeface="Calibri" panose="020F0502020204030204" pitchFamily="34" charset="0"/>
              </a:rPr>
              <a:t>Follow referees’ instructions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200" kern="100" noProof="0" dirty="0">
                <a:effectLst/>
                <a:ea typeface="Calibri" panose="020F0502020204030204" pitchFamily="34" charset="0"/>
              </a:rPr>
              <a:t>No cheating or dishonest actions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200" kern="100" noProof="0" dirty="0">
                <a:effectLst/>
                <a:ea typeface="Calibri" panose="020F0502020204030204" pitchFamily="34" charset="0"/>
              </a:rPr>
              <a:t>Respect decisions without complaints</a:t>
            </a: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FCDC64EA-7AE1-2F2C-18F6-68252935FF08}"/>
              </a:ext>
            </a:extLst>
          </p:cNvPr>
          <p:cNvSpPr txBox="1">
            <a:spLocks/>
          </p:cNvSpPr>
          <p:nvPr/>
        </p:nvSpPr>
        <p:spPr>
          <a:xfrm>
            <a:off x="0" y="18958"/>
            <a:ext cx="12192000" cy="1130573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noProof="0" dirty="0"/>
              <a:t>Education &amp; Coaching Commission</a:t>
            </a:r>
          </a:p>
        </p:txBody>
      </p:sp>
    </p:spTree>
    <p:extLst>
      <p:ext uri="{BB962C8B-B14F-4D97-AF65-F5344CB8AC3E}">
        <p14:creationId xmlns:p14="http://schemas.microsoft.com/office/powerpoint/2010/main" val="12352217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620862-8F8E-817E-2FAE-E328D59DE4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9ABC9B12-3801-7F46-A0AE-033364077A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0000"/>
            <a:ext cx="10515600" cy="5220000"/>
          </a:xfrm>
        </p:spPr>
        <p:txBody>
          <a:bodyPr anchor="ctr">
            <a:normAutofit/>
          </a:bodyPr>
          <a:lstStyle/>
          <a:p>
            <a:r>
              <a:rPr lang="en-GB" sz="3200" b="1" kern="100" noProof="0" dirty="0">
                <a:ea typeface="Calibri" panose="020F0502020204030204" pitchFamily="34" charset="0"/>
              </a:rPr>
              <a:t>5. </a:t>
            </a:r>
            <a:r>
              <a:rPr lang="en-GB" sz="3200" b="1" i="1" kern="100" noProof="0" dirty="0">
                <a:ea typeface="Calibri" panose="020F0502020204030204" pitchFamily="34" charset="0"/>
              </a:rPr>
              <a:t>Judogi Compliance and Punctuality</a:t>
            </a:r>
            <a:endParaRPr lang="en-GB" sz="3200" b="1" i="1" kern="100" noProof="0" dirty="0">
              <a:effectLst/>
              <a:ea typeface="Calibri" panose="020F0502020204030204" pitchFamily="34" charset="0"/>
            </a:endParaRPr>
          </a:p>
          <a:p>
            <a:endParaRPr lang="en-GB" sz="3200" b="1" i="1" kern="100" noProof="0" dirty="0">
              <a:effectLst/>
              <a:ea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kern="100" noProof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Wear proper judogi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kern="100" noProof="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kern="100" noProof="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GB" sz="3200" kern="100" noProof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rrive on time for judogi control and contests</a:t>
            </a: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B55CA62C-A4AA-8108-B4FF-53741B48896E}"/>
              </a:ext>
            </a:extLst>
          </p:cNvPr>
          <p:cNvSpPr txBox="1">
            <a:spLocks/>
          </p:cNvSpPr>
          <p:nvPr/>
        </p:nvSpPr>
        <p:spPr>
          <a:xfrm>
            <a:off x="0" y="18958"/>
            <a:ext cx="12192000" cy="1130573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noProof="0" dirty="0"/>
              <a:t>Education &amp; Coaching Commission</a:t>
            </a:r>
          </a:p>
        </p:txBody>
      </p:sp>
    </p:spTree>
    <p:extLst>
      <p:ext uri="{BB962C8B-B14F-4D97-AF65-F5344CB8AC3E}">
        <p14:creationId xmlns:p14="http://schemas.microsoft.com/office/powerpoint/2010/main" val="1244082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952D43-E5A6-6C81-69E6-EC3264A354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445109D8-D348-8045-F9A3-73F3FB213E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0000"/>
            <a:ext cx="10515600" cy="5220000"/>
          </a:xfrm>
        </p:spPr>
        <p:txBody>
          <a:bodyPr anchor="ctr">
            <a:normAutofit/>
          </a:bodyPr>
          <a:lstStyle/>
          <a:p>
            <a:r>
              <a:rPr lang="en-GB" sz="3200" b="1" kern="100" noProof="0" dirty="0">
                <a:effectLst/>
                <a:ea typeface="Calibri" panose="020F0502020204030204" pitchFamily="34" charset="0"/>
              </a:rPr>
              <a:t>III. BEHAVIOUR EXPECTED FROM COACHES </a:t>
            </a:r>
          </a:p>
          <a:p>
            <a:pPr marL="342900" lvl="0" indent="-342900" algn="just" rtl="0">
              <a:lnSpc>
                <a:spcPct val="150000"/>
              </a:lnSpc>
              <a:buFont typeface="+mj-lt"/>
              <a:buAutoNum type="arabicPeriod"/>
            </a:pPr>
            <a:r>
              <a:rPr lang="en-GB" sz="2800" b="1" i="1" kern="100" noProof="0" dirty="0">
                <a:effectLst/>
                <a:ea typeface="Calibri" panose="020F0502020204030204" pitchFamily="34" charset="0"/>
              </a:rPr>
              <a:t>Encouraging Respect</a:t>
            </a:r>
            <a:endParaRPr lang="en-GB" sz="2800" i="1" kern="100" noProof="0" dirty="0">
              <a:effectLst/>
              <a:ea typeface="Calibri" panose="020F0502020204030204" pitchFamily="34" charset="0"/>
            </a:endParaRPr>
          </a:p>
          <a:p>
            <a:pPr marL="800100" lvl="1" indent="-342900" algn="just">
              <a:lnSpc>
                <a:spcPct val="150000"/>
              </a:lnSpc>
              <a:buFont typeface="Symbol" pitchFamily="2" charset="2"/>
              <a:buChar char=""/>
            </a:pPr>
            <a:r>
              <a:rPr lang="en-GB" sz="2800" kern="100" noProof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Follow the IJF Code of Ethics</a:t>
            </a:r>
          </a:p>
          <a:p>
            <a:pPr marL="800100" lvl="1" indent="-342900" algn="just">
              <a:lnSpc>
                <a:spcPct val="150000"/>
              </a:lnSpc>
              <a:buFont typeface="Symbol" pitchFamily="2" charset="2"/>
              <a:buChar char=""/>
            </a:pPr>
            <a:r>
              <a:rPr lang="en-GB" sz="2800" kern="100" noProof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Instil </a:t>
            </a:r>
            <a:r>
              <a:rPr lang="en-GB" sz="2800" kern="100" noProof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respect for opponents and referees</a:t>
            </a:r>
            <a:endParaRPr lang="en-GB" sz="2800" b="1" kern="100" noProof="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GB" sz="2800" b="1" i="1" kern="100" noProof="0" dirty="0">
                <a:effectLst/>
                <a:ea typeface="Calibri" panose="020F0502020204030204" pitchFamily="34" charset="0"/>
              </a:rPr>
              <a:t>2. </a:t>
            </a:r>
            <a:r>
              <a:rPr lang="en-GB" sz="2800" b="1" i="1" kern="100" noProof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Supporting Athletes Positively</a:t>
            </a:r>
            <a:endParaRPr lang="en-GB" sz="2800" i="1" kern="100" noProof="0" dirty="0">
              <a:effectLst/>
              <a:ea typeface="Calibri" panose="020F0502020204030204" pitchFamily="34" charset="0"/>
            </a:endParaRPr>
          </a:p>
          <a:p>
            <a:pPr marL="800100" lvl="1" indent="-342900" algn="just">
              <a:lnSpc>
                <a:spcPct val="150000"/>
              </a:lnSpc>
              <a:buFont typeface="Symbol" pitchFamily="2" charset="2"/>
              <a:buChar char=""/>
            </a:pPr>
            <a:r>
              <a:rPr lang="en-GB" sz="2800" kern="100" noProof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Avoid negative criticism during contests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0DEFCA25-BE53-F7D4-6A8C-DC58F6C126BC}"/>
              </a:ext>
            </a:extLst>
          </p:cNvPr>
          <p:cNvSpPr txBox="1">
            <a:spLocks/>
          </p:cNvSpPr>
          <p:nvPr/>
        </p:nvSpPr>
        <p:spPr>
          <a:xfrm>
            <a:off x="0" y="18958"/>
            <a:ext cx="12192000" cy="1130573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noProof="0" dirty="0"/>
              <a:t>Education &amp; Coaching Commission</a:t>
            </a:r>
          </a:p>
        </p:txBody>
      </p:sp>
    </p:spTree>
    <p:extLst>
      <p:ext uri="{BB962C8B-B14F-4D97-AF65-F5344CB8AC3E}">
        <p14:creationId xmlns:p14="http://schemas.microsoft.com/office/powerpoint/2010/main" val="6059864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BCFA98-BB2E-C56F-030F-FB3FF70A3E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14A1A2A5-785F-DFB2-C7CF-C4FA8A1DD2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0000"/>
            <a:ext cx="10515600" cy="5220000"/>
          </a:xfrm>
        </p:spPr>
        <p:txBody>
          <a:bodyPr anchor="ctr">
            <a:normAutofit/>
          </a:bodyPr>
          <a:lstStyle/>
          <a:p>
            <a:r>
              <a:rPr lang="en-GB" sz="2800" b="1" i="1" kern="100" noProof="0" dirty="0">
                <a:effectLst/>
                <a:ea typeface="Calibri" panose="020F0502020204030204" pitchFamily="34" charset="0"/>
              </a:rPr>
              <a:t>3. Respect for Referees </a:t>
            </a:r>
          </a:p>
          <a:p>
            <a:pPr marL="800100" lvl="1" indent="-342900" algn="just">
              <a:lnSpc>
                <a:spcPct val="150000"/>
              </a:lnSpc>
              <a:buFont typeface="Symbol" pitchFamily="2" charset="2"/>
              <a:buChar char=""/>
            </a:pPr>
            <a:r>
              <a:rPr lang="en-GB" sz="2800" kern="100" noProof="0" dirty="0">
                <a:effectLst/>
                <a:ea typeface="Calibri" panose="020F0502020204030204" pitchFamily="34" charset="0"/>
              </a:rPr>
              <a:t>Do not argue with referees</a:t>
            </a:r>
          </a:p>
          <a:p>
            <a:pPr marL="800100" lvl="1" indent="-342900" algn="just">
              <a:lnSpc>
                <a:spcPct val="150000"/>
              </a:lnSpc>
              <a:buFont typeface="Symbol" pitchFamily="2" charset="2"/>
              <a:buChar char=""/>
            </a:pPr>
            <a:r>
              <a:rPr lang="en-GB" sz="2800" kern="100" noProof="0" dirty="0">
                <a:effectLst/>
                <a:ea typeface="Calibri" panose="020F0502020204030204" pitchFamily="34" charset="0"/>
              </a:rPr>
              <a:t>Use proper channels for disagreements </a:t>
            </a:r>
          </a:p>
          <a:p>
            <a:pPr marL="457200" lvl="1" indent="0" algn="just">
              <a:lnSpc>
                <a:spcPct val="150000"/>
              </a:lnSpc>
              <a:buNone/>
            </a:pPr>
            <a:endParaRPr lang="en-GB" sz="2800" kern="100" noProof="0" dirty="0">
              <a:effectLst/>
              <a:ea typeface="Calibri" panose="020F0502020204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GB" sz="2800" b="1" i="1" kern="100" noProof="0" dirty="0">
                <a:effectLst/>
                <a:ea typeface="Calibri" panose="020F0502020204030204" pitchFamily="34" charset="0"/>
              </a:rPr>
              <a:t>4. Professional Conduct</a:t>
            </a:r>
            <a:endParaRPr lang="en-GB" sz="2800" i="1" kern="100" noProof="0" dirty="0">
              <a:effectLst/>
              <a:ea typeface="Calibri" panose="020F0502020204030204" pitchFamily="34" charset="0"/>
            </a:endParaRPr>
          </a:p>
          <a:p>
            <a:pPr marL="800100" lvl="1" indent="-342900">
              <a:lnSpc>
                <a:spcPct val="150000"/>
              </a:lnSpc>
              <a:buFont typeface="Symbol" pitchFamily="2" charset="2"/>
              <a:buChar char=""/>
            </a:pPr>
            <a:r>
              <a:rPr lang="en-GB" sz="2800" kern="100" noProof="0" dirty="0">
                <a:effectLst/>
                <a:ea typeface="Calibri" panose="020F0502020204030204" pitchFamily="34" charset="0"/>
              </a:rPr>
              <a:t>Be a role model with a professional attitude</a:t>
            </a:r>
            <a:endParaRPr lang="en-GB" sz="2800" b="1" kern="100" noProof="0" dirty="0">
              <a:ea typeface="Calibri" panose="020F0502020204030204" pitchFamily="34" charset="0"/>
            </a:endParaRP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67CCFBFC-FD68-F4F7-61E2-8E4E923D86C7}"/>
              </a:ext>
            </a:extLst>
          </p:cNvPr>
          <p:cNvSpPr txBox="1">
            <a:spLocks/>
          </p:cNvSpPr>
          <p:nvPr/>
        </p:nvSpPr>
        <p:spPr>
          <a:xfrm>
            <a:off x="0" y="18958"/>
            <a:ext cx="12192000" cy="1130573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noProof="0" dirty="0"/>
              <a:t>Education &amp; Coaching Commission</a:t>
            </a:r>
          </a:p>
        </p:txBody>
      </p:sp>
    </p:spTree>
    <p:extLst>
      <p:ext uri="{BB962C8B-B14F-4D97-AF65-F5344CB8AC3E}">
        <p14:creationId xmlns:p14="http://schemas.microsoft.com/office/powerpoint/2010/main" val="380337050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4563</TotalTime>
  <Words>455</Words>
  <Application>Microsoft Macintosh PowerPoint</Application>
  <PresentationFormat>Grand écran</PresentationFormat>
  <Paragraphs>89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2" baseType="lpstr">
      <vt:lpstr>Aptos</vt:lpstr>
      <vt:lpstr>Arial</vt:lpstr>
      <vt:lpstr>Calibri</vt:lpstr>
      <vt:lpstr>Symbol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Marine Stroobants</dc:creator>
  <cp:lastModifiedBy>Marine Stroobants</cp:lastModifiedBy>
  <cp:revision>250</cp:revision>
  <dcterms:created xsi:type="dcterms:W3CDTF">2024-10-12T10:25:56Z</dcterms:created>
  <dcterms:modified xsi:type="dcterms:W3CDTF">2024-12-13T18:09:20Z</dcterms:modified>
</cp:coreProperties>
</file>