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2"/>
  </p:handoutMasterIdLst>
  <p:sldIdLst>
    <p:sldId id="317" r:id="rId2"/>
    <p:sldId id="318" r:id="rId3"/>
    <p:sldId id="329" r:id="rId4"/>
    <p:sldId id="328" r:id="rId5"/>
    <p:sldId id="319" r:id="rId6"/>
    <p:sldId id="321" r:id="rId7"/>
    <p:sldId id="256" r:id="rId8"/>
    <p:sldId id="330" r:id="rId9"/>
    <p:sldId id="331" r:id="rId10"/>
    <p:sldId id="327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E6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588"/>
    <p:restoredTop sz="94674"/>
  </p:normalViewPr>
  <p:slideViewPr>
    <p:cSldViewPr snapToGrid="0">
      <p:cViewPr varScale="1">
        <p:scale>
          <a:sx n="93" d="100"/>
          <a:sy n="93" d="100"/>
        </p:scale>
        <p:origin x="224" y="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272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494FAC9-B904-297F-2268-DAC234A5EF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2581739-8819-25F7-628F-17FF5359CF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BB8703-3DDA-6D49-8127-E615E05F3B92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9A0E1A-D41A-3E24-EDFB-58B73F22F24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CD31CFD-221D-083C-D9D0-C217344AD9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25279-D4C8-934B-9A08-62B373A59B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680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DE0982-3587-11FF-21FE-1522693E41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E415C26-BF32-A350-E841-CB8393CFB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  <a:endParaRPr lang="en-GB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CBCE831-C992-E2AF-D0DA-19FC29D5B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6A6C561-B145-0B9F-79C9-4C364A13C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015D37-AC07-8526-482B-131E5FFD7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63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0D05F0-6E88-DCC8-963C-8515132C7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958"/>
            <a:ext cx="12192000" cy="113057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51D6F5E-A47F-18E0-6FE0-C3D4E4C03A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09A89F-A6D6-FA48-67A1-9746DC83D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BB5444-297C-0FFC-B1F7-058583134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BAAD215-F0C9-64CE-527D-99D9C6173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06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3BEBBCB-1E36-5A92-2CF3-46D76421DD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7BF1824-B5CC-024A-12F2-EF7FA29AD3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85587F-DA02-322B-65F7-3022D5F15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512DF45-7460-3AE4-1527-096E43892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503BDB-6848-D4B3-BF5E-4F6082DF3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569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66D22E-F6C0-0499-F405-74F1A9990B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6519D6-B2E3-9438-E3C9-E5732936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6FEAB8-6AAB-7E87-384F-D4A3DE9DE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C556F0-CC70-46CC-B880-9EDDB20E6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829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9C3305-1F16-C2CE-201A-4B40042FA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5A8313-157E-550C-F18B-C5A46DAE5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3530FA-9DE6-5B5C-3C65-44162BAC0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17A8860-C746-915F-9683-CD64A879F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7D1E96-2183-72DD-E0BB-26311EFA4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56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E5C80B-0AFC-7120-FC95-0E3019217F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310542B-B20B-A4B3-7BC0-B0EC68D3FF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D5246CA-191B-CA0A-8A74-85A8BC995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DC98381-2D80-0EC5-FDE0-5B088F9E3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5FB4E5-7F89-FB26-174B-C09C9F438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1512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B958A4-5149-4ACF-A939-00B423564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1AEBA9E-7026-D3F6-60FB-7D4A363E4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9A72FEC-663F-83F7-886A-220DAAC3E8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4402446-F40D-DD7D-675C-5A6E058E2D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C5A9D68-C101-2213-01C6-E67572A42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C7EDE38-4FB0-193F-2A77-D7C651FEC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0DA6FD0-72CA-84D6-16EB-52C4F8A7E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80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ADC0D59-E3FE-D4AF-50C6-AC01C8F98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012B62B-3A79-9F77-D992-E648C36F6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CF379BA-F45B-D87B-C78F-64F4836BE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473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6AFDDDD-8897-A39D-BE96-F9AA1B6A0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BD3CEC2-EBF3-62D3-C91B-AA856E2F5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74626A1-1074-355D-F405-7AF8B3789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2871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994466-108D-ACC3-1424-65D51F0E4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19D3A6-1BBF-860E-D785-247443D64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E0169D8-9B26-756E-1F7D-8DFC358C05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5C0A730-D0BA-814F-35FD-0CA37052B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D85D2A5-90F3-095D-D9CC-6E50708CE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4EEFCF3-3839-10B7-3529-5D923122F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52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0CDA1E-71F6-0FE7-AE34-B207E4DC4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03EAE4A-7CA7-0220-C7A3-92C7A3E44B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6BA0B2-2BF7-1020-8100-ED04FDC16F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D7D53DC-C37A-AB88-4E81-1A21608CB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0AEBAE5-3830-61C9-13C4-CF606C686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57DDA23-2081-9731-D2C7-E01B33A9B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702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6D2447-3DA5-AD7A-A265-7189F7CB9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08386"/>
            <a:ext cx="10515600" cy="523415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E8A60A3-574B-135B-020A-0DE648F375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CB1730-CB74-6F4F-A89B-DB55321EFE8B}" type="datetimeFigureOut">
              <a:rPr lang="en-GB" smtClean="0"/>
              <a:t>15/12/2024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26DD040-E054-23AF-4E8C-A00EBB993A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EB9B0C-1B0E-9F96-A13C-76D88F4E31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52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jtardos@realsas.hu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g"/><Relationship Id="rId4" Type="http://schemas.openxmlformats.org/officeDocument/2006/relationships/hyperlink" Target="mailto:judo.chair@ibsasport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A250D19D-5507-C4CB-CCC9-505B28394C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32706"/>
            <a:ext cx="9144000" cy="651565"/>
          </a:xfrm>
        </p:spPr>
        <p:txBody>
          <a:bodyPr/>
          <a:lstStyle/>
          <a:p>
            <a:r>
              <a:rPr lang="hu-HU" sz="2400" b="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Judo is an </a:t>
            </a:r>
            <a:r>
              <a:rPr lang="hu-HU" sz="2400" b="0" kern="1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individual</a:t>
            </a:r>
            <a:r>
              <a:rPr lang="hu-HU" sz="2400" b="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sport, </a:t>
            </a:r>
            <a:r>
              <a:rPr lang="hu-HU" sz="2400" b="0" kern="1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</a:t>
            </a:r>
            <a:r>
              <a:rPr lang="hu-HU" sz="2400" b="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400" b="0" kern="1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hu-HU" sz="2400" b="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400" b="0" kern="1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results</a:t>
            </a:r>
            <a:r>
              <a:rPr lang="hu-HU" sz="2400" b="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400" b="0" kern="1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come</a:t>
            </a:r>
            <a:r>
              <a:rPr lang="hu-HU" sz="2400" b="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400" b="0" kern="1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hu-HU" sz="2400" b="0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team </a:t>
            </a:r>
            <a:r>
              <a:rPr lang="hu-HU" sz="2400" b="0" kern="1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</a:t>
            </a:r>
            <a:br>
              <a:rPr lang="hu-H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hu-HU" sz="1800" dirty="0">
              <a:solidFill>
                <a:schemeClr val="tx1"/>
              </a:solidFill>
            </a:endParaRP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65F8DA33-840A-2AA8-8164-E80C94418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895600"/>
            <a:ext cx="9144000" cy="3562350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9D6930BF-A8C2-4E3C-920F-1FD3C5F55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805" y="1801092"/>
            <a:ext cx="7362390" cy="491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29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A8E6C3C3-E0DF-82A7-86E3-D817C105D2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err="1"/>
              <a:t>Thank</a:t>
            </a:r>
            <a:r>
              <a:rPr lang="hu-HU" dirty="0"/>
              <a:t> 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attention</a:t>
            </a:r>
            <a:endParaRPr lang="hu-HU" dirty="0"/>
          </a:p>
          <a:p>
            <a:endParaRPr lang="hu-HU" dirty="0"/>
          </a:p>
        </p:txBody>
      </p:sp>
      <p:pic>
        <p:nvPicPr>
          <p:cNvPr id="9" name="Tartalom helye 8">
            <a:extLst>
              <a:ext uri="{FF2B5EF4-FFF2-40B4-BE49-F238E27FC236}">
                <a16:creationId xmlns:a16="http://schemas.microsoft.com/office/drawing/2014/main" id="{19F93C69-5411-147A-221F-E6EB91182AF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8" y="2628107"/>
            <a:ext cx="5157787" cy="3438524"/>
          </a:xfrm>
        </p:spPr>
      </p:pic>
      <p:sp>
        <p:nvSpPr>
          <p:cNvPr id="4" name="Szöveg helye 3">
            <a:extLst>
              <a:ext uri="{FF2B5EF4-FFF2-40B4-BE49-F238E27FC236}">
                <a16:creationId xmlns:a16="http://schemas.microsoft.com/office/drawing/2014/main" id="{D09B6BFB-41F7-6225-FD8D-3CA8916A6D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47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u-H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János </a:t>
            </a:r>
            <a:r>
              <a:rPr kumimoji="0" lang="en-US" altLang="hu-HU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Tardos</a:t>
            </a:r>
            <a:endParaRPr kumimoji="0" lang="en-US" altLang="hu-H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u-H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IBSA Judo Chair</a:t>
            </a:r>
            <a:endParaRPr kumimoji="0" lang="en-US" altLang="hu-H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u-H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IJF Sport Commissioner</a:t>
            </a:r>
            <a:endParaRPr kumimoji="0" lang="en-US" altLang="hu-H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u-HU" sz="2400" b="0" i="0" u="none" strike="noStrike" cap="none" normalizeH="0" baseline="0" dirty="0">
                <a:ln>
                  <a:noFill/>
                </a:ln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ptos" panose="020B0004020202020204" pitchFamily="34" charset="0"/>
                <a:hlinkClick r:id="rId3" tooltip="mailto:jtardos@realsas.hu"/>
              </a:rPr>
              <a:t>jtardos@realsas.hu</a:t>
            </a:r>
            <a:endParaRPr kumimoji="0" lang="en-US" altLang="hu-H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hu-HU" sz="2400" b="0" i="0" u="none" strike="noStrike" cap="none" normalizeH="0" baseline="0" dirty="0">
                <a:ln>
                  <a:noFill/>
                </a:ln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ptos" panose="020B0004020202020204" pitchFamily="34" charset="0"/>
                <a:hlinkClick r:id="rId4" tooltip="mailto:judo.chair@ibsasport.org"/>
              </a:rPr>
              <a:t>judo.chair@ibsasport.org</a:t>
            </a:r>
            <a:endParaRPr kumimoji="0" lang="en-US" altLang="hu-H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endParaRPr lang="hu-HU" dirty="0"/>
          </a:p>
        </p:txBody>
      </p:sp>
      <p:pic>
        <p:nvPicPr>
          <p:cNvPr id="7" name="Tartalom helye 6">
            <a:extLst>
              <a:ext uri="{FF2B5EF4-FFF2-40B4-BE49-F238E27FC236}">
                <a16:creationId xmlns:a16="http://schemas.microsoft.com/office/drawing/2014/main" id="{ECE88E8E-5ECB-5566-8CF9-FB8699834B0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6172200" y="2619640"/>
            <a:ext cx="5183188" cy="3455458"/>
          </a:xfrm>
        </p:spPr>
      </p:pic>
    </p:spTree>
    <p:extLst>
      <p:ext uri="{BB962C8B-B14F-4D97-AF65-F5344CB8AC3E}">
        <p14:creationId xmlns:p14="http://schemas.microsoft.com/office/powerpoint/2010/main" val="2871933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86D1300-75C8-800A-E505-524CD5E65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99310"/>
            <a:ext cx="10515600" cy="1219200"/>
          </a:xfrm>
        </p:spPr>
        <p:txBody>
          <a:bodyPr/>
          <a:lstStyle/>
          <a:p>
            <a:r>
              <a:rPr lang="hu-HU" sz="2800" dirty="0" err="1">
                <a:solidFill>
                  <a:schemeClr val="tx1"/>
                </a:solidFill>
              </a:rPr>
              <a:t>Brief</a:t>
            </a:r>
            <a:r>
              <a:rPr lang="hu-HU" sz="2800" dirty="0">
                <a:solidFill>
                  <a:schemeClr val="tx1"/>
                </a:solidFill>
              </a:rPr>
              <a:t> </a:t>
            </a:r>
            <a:r>
              <a:rPr lang="hu-HU" sz="2800" dirty="0" err="1">
                <a:solidFill>
                  <a:schemeClr val="tx1"/>
                </a:solidFill>
              </a:rPr>
              <a:t>presentation</a:t>
            </a:r>
            <a:r>
              <a:rPr lang="hu-HU" sz="2800" dirty="0">
                <a:solidFill>
                  <a:schemeClr val="tx1"/>
                </a:solidFill>
              </a:rPr>
              <a:t> </a:t>
            </a:r>
            <a:r>
              <a:rPr lang="hu-HU" sz="2800" dirty="0" err="1">
                <a:solidFill>
                  <a:schemeClr val="tx1"/>
                </a:solidFill>
              </a:rPr>
              <a:t>about</a:t>
            </a:r>
            <a:r>
              <a:rPr lang="hu-HU" sz="2800" dirty="0">
                <a:solidFill>
                  <a:schemeClr val="tx1"/>
                </a:solidFill>
              </a:rPr>
              <a:t> IBSA / Para Judo in Paris, </a:t>
            </a:r>
            <a:br>
              <a:rPr lang="hu-HU" sz="2800" dirty="0">
                <a:solidFill>
                  <a:schemeClr val="tx1"/>
                </a:solidFill>
              </a:rPr>
            </a:br>
            <a:r>
              <a:rPr lang="hu-HU" sz="2800" b="0" i="1" dirty="0" err="1">
                <a:solidFill>
                  <a:schemeClr val="tx1"/>
                </a:solidFill>
              </a:rPr>
              <a:t>presented</a:t>
            </a:r>
            <a:r>
              <a:rPr lang="hu-HU" sz="2800" b="0" i="1" dirty="0">
                <a:solidFill>
                  <a:schemeClr val="tx1"/>
                </a:solidFill>
              </a:rPr>
              <a:t> </a:t>
            </a:r>
            <a:r>
              <a:rPr lang="hu-HU" sz="2800" b="0" i="1" dirty="0" err="1">
                <a:solidFill>
                  <a:schemeClr val="tx1"/>
                </a:solidFill>
              </a:rPr>
              <a:t>by</a:t>
            </a:r>
            <a:r>
              <a:rPr lang="hu-HU" sz="2800" b="0" i="1" dirty="0">
                <a:solidFill>
                  <a:schemeClr val="tx1"/>
                </a:solidFill>
              </a:rPr>
              <a:t> János Tardos IBSA Judo </a:t>
            </a:r>
            <a:r>
              <a:rPr lang="hu-HU" sz="2800" b="0" i="1" dirty="0" err="1">
                <a:solidFill>
                  <a:schemeClr val="tx1"/>
                </a:solidFill>
              </a:rPr>
              <a:t>chair</a:t>
            </a:r>
            <a:endParaRPr lang="hu-HU" sz="2800" b="0" i="1" dirty="0">
              <a:solidFill>
                <a:schemeClr val="tx1"/>
              </a:solidFill>
            </a:endParaRP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86665336-8673-F087-D233-5A15EB1C82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8FF78087-E612-4002-105A-54693C75F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482" y="2763117"/>
            <a:ext cx="2952750" cy="2952750"/>
          </a:xfrm>
          <a:prstGeom prst="rect">
            <a:avLst/>
          </a:prstGeom>
        </p:spPr>
      </p:pic>
      <p:pic>
        <p:nvPicPr>
          <p:cNvPr id="5" name="Kép 4" descr="IBSA logo Judo">
            <a:extLst>
              <a:ext uri="{FF2B5EF4-FFF2-40B4-BE49-F238E27FC236}">
                <a16:creationId xmlns:a16="http://schemas.microsoft.com/office/drawing/2014/main" id="{0866BA64-DCD5-D6DA-7CE9-6D040FD94F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817" y="2811637"/>
            <a:ext cx="1669038" cy="29055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8732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EB452F4-6CA9-2542-27BC-DD15CDFA8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385456"/>
            <a:ext cx="3932237" cy="969818"/>
          </a:xfrm>
        </p:spPr>
        <p:txBody>
          <a:bodyPr/>
          <a:lstStyle/>
          <a:p>
            <a:r>
              <a:rPr lang="hu-HU" sz="2400" dirty="0" err="1">
                <a:solidFill>
                  <a:schemeClr val="tx1"/>
                </a:solidFill>
              </a:rPr>
              <a:t>Specialities</a:t>
            </a:r>
            <a:r>
              <a:rPr lang="hu-HU" sz="2400" dirty="0">
                <a:solidFill>
                  <a:schemeClr val="tx1"/>
                </a:solidFill>
              </a:rPr>
              <a:t> </a:t>
            </a:r>
            <a:r>
              <a:rPr lang="hu-HU" sz="2400" dirty="0" err="1">
                <a:solidFill>
                  <a:schemeClr val="tx1"/>
                </a:solidFill>
              </a:rPr>
              <a:t>about</a:t>
            </a:r>
            <a:r>
              <a:rPr lang="hu-HU" sz="2400" dirty="0">
                <a:solidFill>
                  <a:schemeClr val="tx1"/>
                </a:solidFill>
              </a:rPr>
              <a:t> </a:t>
            </a:r>
            <a:r>
              <a:rPr lang="hu-HU" sz="2400" dirty="0" err="1">
                <a:solidFill>
                  <a:schemeClr val="tx1"/>
                </a:solidFill>
              </a:rPr>
              <a:t>the</a:t>
            </a:r>
            <a:r>
              <a:rPr lang="hu-HU" sz="2400" dirty="0">
                <a:solidFill>
                  <a:schemeClr val="tx1"/>
                </a:solidFill>
              </a:rPr>
              <a:t> Para </a:t>
            </a:r>
            <a:r>
              <a:rPr lang="hu-HU" sz="2400" dirty="0" err="1">
                <a:solidFill>
                  <a:schemeClr val="tx1"/>
                </a:solidFill>
              </a:rPr>
              <a:t>Judo</a:t>
            </a:r>
            <a:r>
              <a:rPr lang="hu-HU" sz="2400" dirty="0" err="1"/>
              <a:t>maoMain</a:t>
            </a:r>
            <a:r>
              <a:rPr lang="hu-HU" sz="2400" dirty="0"/>
              <a:t> 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D3B40C0-6AE9-E120-CB63-7C74C11411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hu-HU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dirty="0"/>
              <a:t>Para Judo has J1 and J2 </a:t>
            </a:r>
            <a:r>
              <a:rPr lang="hu-HU" dirty="0" err="1"/>
              <a:t>eye</a:t>
            </a:r>
            <a:r>
              <a:rPr lang="hu-HU" dirty="0"/>
              <a:t> </a:t>
            </a:r>
            <a:r>
              <a:rPr lang="hu-HU" dirty="0" err="1"/>
              <a:t>classes</a:t>
            </a:r>
            <a:r>
              <a:rPr lang="hu-HU" dirty="0"/>
              <a:t> </a:t>
            </a:r>
          </a:p>
          <a:p>
            <a:r>
              <a:rPr lang="hu-HU" i="1" dirty="0"/>
              <a:t>J1 judoka is </a:t>
            </a:r>
            <a:r>
              <a:rPr lang="hu-HU" i="1" dirty="0" err="1"/>
              <a:t>blind</a:t>
            </a:r>
            <a:r>
              <a:rPr lang="hu-HU" i="1" dirty="0"/>
              <a:t> </a:t>
            </a:r>
            <a:r>
              <a:rPr lang="hu-HU" i="1" dirty="0" err="1"/>
              <a:t>or</a:t>
            </a:r>
            <a:r>
              <a:rPr lang="hu-HU" i="1" dirty="0"/>
              <a:t> almost </a:t>
            </a:r>
            <a:r>
              <a:rPr lang="hu-HU" i="1" dirty="0" err="1"/>
              <a:t>blind</a:t>
            </a:r>
            <a:endParaRPr lang="hu-HU" i="1" dirty="0"/>
          </a:p>
          <a:p>
            <a:r>
              <a:rPr lang="hu-HU" i="1" dirty="0"/>
              <a:t>J2 judoka is </a:t>
            </a:r>
            <a:r>
              <a:rPr lang="hu-HU" i="1" dirty="0" err="1"/>
              <a:t>partially</a:t>
            </a:r>
            <a:r>
              <a:rPr lang="hu-HU" i="1" dirty="0"/>
              <a:t> </a:t>
            </a:r>
            <a:r>
              <a:rPr lang="hu-HU" i="1" dirty="0" err="1"/>
              <a:t>sighted</a:t>
            </a:r>
            <a:endParaRPr lang="hu-HU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dirty="0"/>
              <a:t>4 </a:t>
            </a:r>
            <a:r>
              <a:rPr lang="hu-HU" dirty="0" err="1"/>
              <a:t>weight</a:t>
            </a:r>
            <a:r>
              <a:rPr lang="hu-HU" dirty="0"/>
              <a:t> </a:t>
            </a:r>
            <a:r>
              <a:rPr lang="hu-HU" dirty="0" err="1"/>
              <a:t>categories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all</a:t>
            </a:r>
            <a:r>
              <a:rPr lang="hu-HU" dirty="0"/>
              <a:t>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dirty="0" err="1"/>
              <a:t>Alltogether</a:t>
            </a:r>
            <a:r>
              <a:rPr lang="hu-HU" dirty="0"/>
              <a:t> Judo has got 16 </a:t>
            </a:r>
            <a:r>
              <a:rPr lang="hu-HU" dirty="0" err="1"/>
              <a:t>medal</a:t>
            </a:r>
            <a:r>
              <a:rPr lang="hu-HU" dirty="0"/>
              <a:t> </a:t>
            </a:r>
            <a:r>
              <a:rPr lang="hu-HU" dirty="0" err="1"/>
              <a:t>events</a:t>
            </a:r>
            <a:r>
              <a:rPr lang="hu-HU" dirty="0"/>
              <a:t> </a:t>
            </a:r>
            <a:r>
              <a:rPr lang="hu-HU" dirty="0" err="1"/>
              <a:t>at</a:t>
            </a:r>
            <a:r>
              <a:rPr lang="hu-HU" dirty="0"/>
              <a:t> </a:t>
            </a:r>
            <a:r>
              <a:rPr lang="hu-HU" dirty="0" err="1"/>
              <a:t>Paralympics</a:t>
            </a:r>
            <a:endParaRPr lang="hu-HU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dirty="0"/>
              <a:t>Para Judo </a:t>
            </a:r>
            <a:r>
              <a:rPr lang="hu-HU" dirty="0" err="1"/>
              <a:t>uses</a:t>
            </a:r>
            <a:r>
              <a:rPr lang="hu-HU" dirty="0"/>
              <a:t> IJF </a:t>
            </a:r>
            <a:r>
              <a:rPr lang="hu-HU" dirty="0" err="1"/>
              <a:t>rules</a:t>
            </a:r>
            <a:r>
              <a:rPr lang="hu-HU" dirty="0"/>
              <a:t> </a:t>
            </a:r>
            <a:r>
              <a:rPr lang="hu-HU" dirty="0" err="1"/>
              <a:t>with</a:t>
            </a:r>
            <a:r>
              <a:rPr lang="hu-HU" dirty="0"/>
              <a:t> </a:t>
            </a:r>
            <a:r>
              <a:rPr lang="hu-HU" dirty="0" err="1"/>
              <a:t>modification</a:t>
            </a:r>
            <a:r>
              <a:rPr lang="hu-HU" dirty="0"/>
              <a:t>, </a:t>
            </a:r>
            <a:r>
              <a:rPr lang="hu-HU" dirty="0" err="1"/>
              <a:t>which</a:t>
            </a:r>
            <a:r>
              <a:rPr lang="hu-HU" dirty="0"/>
              <a:t> </a:t>
            </a:r>
            <a:r>
              <a:rPr lang="hu-HU" dirty="0" err="1"/>
              <a:t>protects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blind</a:t>
            </a:r>
            <a:r>
              <a:rPr lang="hu-HU" dirty="0"/>
              <a:t> judokas</a:t>
            </a:r>
          </a:p>
          <a:p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1AE14A21-8160-0428-9C37-27CEA6A10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765177"/>
            <a:ext cx="4230688" cy="2820459"/>
          </a:xfrm>
          <a:prstGeom prst="rect">
            <a:avLst/>
          </a:prstGeom>
        </p:spPr>
      </p:pic>
      <p:sp>
        <p:nvSpPr>
          <p:cNvPr id="4" name="Szöveg helye 3">
            <a:extLst>
              <a:ext uri="{FF2B5EF4-FFF2-40B4-BE49-F238E27FC236}">
                <a16:creationId xmlns:a16="http://schemas.microsoft.com/office/drawing/2014/main" id="{429B2286-2661-17F8-675A-3F1E1648E9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9220" y="2057400"/>
            <a:ext cx="4112806" cy="3803650"/>
          </a:xfrm>
        </p:spPr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72234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>
            <a:extLst>
              <a:ext uri="{FF2B5EF4-FFF2-40B4-BE49-F238E27FC236}">
                <a16:creationId xmlns:a16="http://schemas.microsoft.com/office/drawing/2014/main" id="{C0DC1EBB-2876-3148-78A3-BAB3F3B2B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68583"/>
            <a:ext cx="5157787" cy="706582"/>
          </a:xfrm>
        </p:spPr>
        <p:txBody>
          <a:bodyPr/>
          <a:lstStyle/>
          <a:p>
            <a:pPr algn="ctr"/>
            <a:r>
              <a:rPr lang="hu-HU" b="0" dirty="0" err="1"/>
              <a:t>Referre</a:t>
            </a:r>
            <a:r>
              <a:rPr lang="hu-HU" b="0" dirty="0"/>
              <a:t> </a:t>
            </a:r>
            <a:r>
              <a:rPr lang="hu-HU" b="0" dirty="0" err="1"/>
              <a:t>escorts</a:t>
            </a:r>
            <a:r>
              <a:rPr lang="hu-HU" b="0" dirty="0"/>
              <a:t> </a:t>
            </a:r>
            <a:r>
              <a:rPr lang="hu-HU" b="0" dirty="0" err="1"/>
              <a:t>the</a:t>
            </a:r>
            <a:r>
              <a:rPr lang="hu-HU" b="0" dirty="0"/>
              <a:t> J1 judokas</a:t>
            </a:r>
          </a:p>
        </p:txBody>
      </p:sp>
      <p:pic>
        <p:nvPicPr>
          <p:cNvPr id="7" name="Tartalom helye 6">
            <a:extLst>
              <a:ext uri="{FF2B5EF4-FFF2-40B4-BE49-F238E27FC236}">
                <a16:creationId xmlns:a16="http://schemas.microsoft.com/office/drawing/2014/main" id="{252313E2-6C86-AA77-06D1-D1AE6FA3E1B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8" y="2628107"/>
            <a:ext cx="5157787" cy="3438524"/>
          </a:xfrm>
        </p:spPr>
      </p:pic>
      <p:sp>
        <p:nvSpPr>
          <p:cNvPr id="4" name="Szöveg helye 3">
            <a:extLst>
              <a:ext uri="{FF2B5EF4-FFF2-40B4-BE49-F238E27FC236}">
                <a16:creationId xmlns:a16="http://schemas.microsoft.com/office/drawing/2014/main" id="{FCBD2F3B-0E14-ED51-5ED2-8A62B9ED17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43890"/>
            <a:ext cx="5183188" cy="1275749"/>
          </a:xfrm>
        </p:spPr>
        <p:txBody>
          <a:bodyPr>
            <a:normAutofit fontScale="85000" lnSpcReduction="20000"/>
          </a:bodyPr>
          <a:lstStyle/>
          <a:p>
            <a:endParaRPr lang="hu-HU" b="0" dirty="0"/>
          </a:p>
          <a:p>
            <a:endParaRPr lang="hu-HU" b="0" dirty="0"/>
          </a:p>
          <a:p>
            <a:pPr algn="ctr"/>
            <a:r>
              <a:rPr lang="hu-HU" b="0" dirty="0" err="1"/>
              <a:t>Combat</a:t>
            </a:r>
            <a:r>
              <a:rPr lang="hu-HU" b="0" dirty="0"/>
              <a:t> </a:t>
            </a:r>
            <a:r>
              <a:rPr lang="hu-HU" b="0" dirty="0" err="1"/>
              <a:t>starts</a:t>
            </a:r>
            <a:r>
              <a:rPr lang="hu-HU" b="0" dirty="0"/>
              <a:t> </a:t>
            </a:r>
            <a:r>
              <a:rPr lang="hu-HU" b="0" dirty="0" err="1"/>
              <a:t>with</a:t>
            </a:r>
            <a:r>
              <a:rPr lang="hu-HU" b="0" dirty="0"/>
              <a:t> </a:t>
            </a:r>
            <a:r>
              <a:rPr lang="hu-HU" b="0" dirty="0" err="1"/>
              <a:t>Kumi-kata</a:t>
            </a:r>
            <a:r>
              <a:rPr lang="hu-HU" b="0" dirty="0"/>
              <a:t>, and </a:t>
            </a:r>
            <a:r>
              <a:rPr lang="hu-HU" b="0" dirty="0" err="1"/>
              <a:t>the</a:t>
            </a:r>
            <a:r>
              <a:rPr lang="hu-HU" b="0" dirty="0"/>
              <a:t> judokas </a:t>
            </a:r>
            <a:r>
              <a:rPr lang="hu-HU" b="0" dirty="0" err="1"/>
              <a:t>have</a:t>
            </a:r>
            <a:r>
              <a:rPr lang="hu-HU" b="0" dirty="0"/>
              <a:t> </a:t>
            </a:r>
            <a:r>
              <a:rPr lang="hu-HU" b="0" dirty="0" err="1"/>
              <a:t>to</a:t>
            </a:r>
            <a:r>
              <a:rPr lang="hu-HU" b="0" dirty="0"/>
              <a:t> </a:t>
            </a:r>
            <a:r>
              <a:rPr lang="hu-HU" b="0" dirty="0" err="1"/>
              <a:t>keep</a:t>
            </a:r>
            <a:r>
              <a:rPr lang="hu-HU" b="0" dirty="0"/>
              <a:t> </a:t>
            </a:r>
            <a:r>
              <a:rPr lang="hu-HU" b="0" dirty="0" err="1"/>
              <a:t>grip</a:t>
            </a:r>
            <a:r>
              <a:rPr lang="hu-HU" b="0" dirty="0"/>
              <a:t> </a:t>
            </a:r>
          </a:p>
          <a:p>
            <a:endParaRPr lang="hu-HU" dirty="0"/>
          </a:p>
        </p:txBody>
      </p:sp>
      <p:pic>
        <p:nvPicPr>
          <p:cNvPr id="9" name="Tartalom helye 8">
            <a:extLst>
              <a:ext uri="{FF2B5EF4-FFF2-40B4-BE49-F238E27FC236}">
                <a16:creationId xmlns:a16="http://schemas.microsoft.com/office/drawing/2014/main" id="{870EDBE5-E5B7-F040-55E6-973636CB06D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72200" y="2619640"/>
            <a:ext cx="5183188" cy="3455458"/>
          </a:xfrm>
        </p:spPr>
      </p:pic>
    </p:spTree>
    <p:extLst>
      <p:ext uri="{BB962C8B-B14F-4D97-AF65-F5344CB8AC3E}">
        <p14:creationId xmlns:p14="http://schemas.microsoft.com/office/powerpoint/2010/main" val="817730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A9CC737-0E9D-C36E-3DAA-888BD2F87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2800" dirty="0">
                <a:solidFill>
                  <a:schemeClr val="tx1"/>
                </a:solidFill>
              </a:rPr>
              <a:t>No of judokas </a:t>
            </a:r>
            <a:r>
              <a:rPr lang="hu-HU" sz="2800" dirty="0" err="1">
                <a:solidFill>
                  <a:schemeClr val="tx1"/>
                </a:solidFill>
              </a:rPr>
              <a:t>by</a:t>
            </a:r>
            <a:r>
              <a:rPr lang="hu-HU" sz="2800" dirty="0">
                <a:solidFill>
                  <a:schemeClr val="tx1"/>
                </a:solidFill>
              </a:rPr>
              <a:t> </a:t>
            </a:r>
            <a:r>
              <a:rPr lang="hu-HU" sz="2800" dirty="0" err="1">
                <a:solidFill>
                  <a:schemeClr val="tx1"/>
                </a:solidFill>
              </a:rPr>
              <a:t>our</a:t>
            </a:r>
            <a:r>
              <a:rPr lang="hu-HU" sz="2800" dirty="0">
                <a:solidFill>
                  <a:schemeClr val="tx1"/>
                </a:solidFill>
              </a:rPr>
              <a:t> WRL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7313E79-C868-83B5-C7F9-19DF19B2B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5890" y="1704109"/>
            <a:ext cx="5439497" cy="4156941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number of competitors: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504 from 63 countries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itchFamily="2" charset="2"/>
              <a:buChar char=""/>
            </a:pP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ale: 334 – 66,3%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itchFamily="2" charset="2"/>
              <a:buChar char=""/>
            </a:pPr>
            <a:r>
              <a:rPr lang="en-GB" sz="1800" dirty="0">
                <a:ea typeface="Calibri" panose="020F0502020204030204" pitchFamily="34" charset="0"/>
                <a:cs typeface="Times New Roman" panose="02020603050405020304" pitchFamily="18" charset="0"/>
              </a:rPr>
              <a:t>Fem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ale: 170 – 33,7 %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itchFamily="2" charset="2"/>
              <a:buChar char="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J1 judokas: 272 – 53,9 %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itchFamily="2" charset="2"/>
              <a:buChar char="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J2 judokas: 232 – 46,1 %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C2D0552A-75C7-8D08-CA3F-C88E3F660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272" y="2272144"/>
            <a:ext cx="4885412" cy="3172692"/>
          </a:xfrm>
          <a:prstGeom prst="rect">
            <a:avLst/>
          </a:prstGeom>
        </p:spPr>
      </p:pic>
      <p:sp>
        <p:nvSpPr>
          <p:cNvPr id="4" name="Szöveg helye 3">
            <a:extLst>
              <a:ext uri="{FF2B5EF4-FFF2-40B4-BE49-F238E27FC236}">
                <a16:creationId xmlns:a16="http://schemas.microsoft.com/office/drawing/2014/main" id="{07004CDB-CF45-CD94-044D-0751C9E7466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07294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D73EA1A-D363-DE7A-A573-566A27EF3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136072"/>
            <a:ext cx="3932237" cy="692727"/>
          </a:xfrm>
        </p:spPr>
        <p:txBody>
          <a:bodyPr/>
          <a:lstStyle/>
          <a:p>
            <a:r>
              <a:rPr lang="hu-HU" b="0" dirty="0">
                <a:solidFill>
                  <a:schemeClr val="tx1"/>
                </a:solidFill>
              </a:rPr>
              <a:t>No of judokas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72AF3787-F25C-993E-F099-8E102D58B76F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pic>
        <p:nvPicPr>
          <p:cNvPr id="7" name="Kép 6">
            <a:extLst>
              <a:ext uri="{FF2B5EF4-FFF2-40B4-BE49-F238E27FC236}">
                <a16:creationId xmlns:a16="http://schemas.microsoft.com/office/drawing/2014/main" id="{20CC5005-6C9A-ECB8-37FE-37B0EA168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432530"/>
            <a:ext cx="4123604" cy="2749069"/>
          </a:xfrm>
          <a:prstGeom prst="rect">
            <a:avLst/>
          </a:prstGeom>
        </p:spPr>
      </p:pic>
      <p:sp>
        <p:nvSpPr>
          <p:cNvPr id="4" name="Szöveg helye 3">
            <a:extLst>
              <a:ext uri="{FF2B5EF4-FFF2-40B4-BE49-F238E27FC236}">
                <a16:creationId xmlns:a16="http://schemas.microsoft.com/office/drawing/2014/main" id="{C4FADACA-F9A1-B873-7A9E-1405841C021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hu-HU" dirty="0"/>
          </a:p>
        </p:txBody>
      </p:sp>
      <p:graphicFrame>
        <p:nvGraphicFramePr>
          <p:cNvPr id="5" name="Táblázat 4">
            <a:extLst>
              <a:ext uri="{FF2B5EF4-FFF2-40B4-BE49-F238E27FC236}">
                <a16:creationId xmlns:a16="http://schemas.microsoft.com/office/drawing/2014/main" id="{0E1FB520-7D48-351E-7B4F-CAD20C24A8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754606"/>
              </p:ext>
            </p:extLst>
          </p:nvPr>
        </p:nvGraphicFramePr>
        <p:xfrm>
          <a:off x="7703127" y="3574473"/>
          <a:ext cx="3380510" cy="21786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5378">
                  <a:extLst>
                    <a:ext uri="{9D8B030D-6E8A-4147-A177-3AD203B41FA5}">
                      <a16:colId xmlns:a16="http://schemas.microsoft.com/office/drawing/2014/main" val="2255958511"/>
                    </a:ext>
                  </a:extLst>
                </a:gridCol>
                <a:gridCol w="651508">
                  <a:extLst>
                    <a:ext uri="{9D8B030D-6E8A-4147-A177-3AD203B41FA5}">
                      <a16:colId xmlns:a16="http://schemas.microsoft.com/office/drawing/2014/main" val="3292391224"/>
                    </a:ext>
                  </a:extLst>
                </a:gridCol>
                <a:gridCol w="645037">
                  <a:extLst>
                    <a:ext uri="{9D8B030D-6E8A-4147-A177-3AD203B41FA5}">
                      <a16:colId xmlns:a16="http://schemas.microsoft.com/office/drawing/2014/main" val="642946645"/>
                    </a:ext>
                  </a:extLst>
                </a:gridCol>
                <a:gridCol w="748587">
                  <a:extLst>
                    <a:ext uri="{9D8B030D-6E8A-4147-A177-3AD203B41FA5}">
                      <a16:colId xmlns:a16="http://schemas.microsoft.com/office/drawing/2014/main" val="251260748"/>
                    </a:ext>
                  </a:extLst>
                </a:gridCol>
              </a:tblGrid>
              <a:tr h="217863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effectLst/>
                        </a:rPr>
                        <a:t>No of judokas / continents / gender</a:t>
                      </a:r>
                      <a:endParaRPr lang="hu-H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9572882"/>
                  </a:ext>
                </a:extLst>
              </a:tr>
              <a:tr h="2178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Count of ISASID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Gender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hu-H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hu-H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409064040"/>
                  </a:ext>
                </a:extLst>
              </a:tr>
              <a:tr h="2178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effectLst/>
                        </a:rPr>
                        <a:t>Continents</a:t>
                      </a:r>
                      <a:endParaRPr lang="hu-H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Female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effectLst/>
                        </a:rPr>
                        <a:t>Male</a:t>
                      </a:r>
                      <a:endParaRPr lang="hu-H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Sum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824692003"/>
                  </a:ext>
                </a:extLst>
              </a:tr>
              <a:tr h="2178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AF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7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21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28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994987988"/>
                  </a:ext>
                </a:extLst>
              </a:tr>
              <a:tr h="2178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AS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69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145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214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815714467"/>
                  </a:ext>
                </a:extLst>
              </a:tr>
              <a:tr h="2178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EU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52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115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167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736357698"/>
                  </a:ext>
                </a:extLst>
              </a:tr>
              <a:tr h="2178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OC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2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3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301094876"/>
                  </a:ext>
                </a:extLst>
              </a:tr>
              <a:tr h="2178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PA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40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52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92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159335406"/>
                  </a:ext>
                </a:extLst>
              </a:tr>
              <a:tr h="2178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Sum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170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334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504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452372086"/>
                  </a:ext>
                </a:extLst>
              </a:tr>
              <a:tr h="217863">
                <a:tc>
                  <a:txBody>
                    <a:bodyPr/>
                    <a:lstStyle/>
                    <a:p>
                      <a:endParaRPr lang="hu-HU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66,27%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33,73%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100,00%</a:t>
                      </a:r>
                      <a:endParaRPr lang="hu-H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701481456"/>
                  </a:ext>
                </a:extLst>
              </a:tr>
            </a:tbl>
          </a:graphicData>
        </a:graphic>
      </p:graphicFrame>
      <p:graphicFrame>
        <p:nvGraphicFramePr>
          <p:cNvPr id="6" name="Táblázat 5">
            <a:extLst>
              <a:ext uri="{FF2B5EF4-FFF2-40B4-BE49-F238E27FC236}">
                <a16:creationId xmlns:a16="http://schemas.microsoft.com/office/drawing/2014/main" id="{9144F32F-879D-06C2-1066-B4DD6BBA5A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181919"/>
              </p:ext>
            </p:extLst>
          </p:nvPr>
        </p:nvGraphicFramePr>
        <p:xfrm>
          <a:off x="5347855" y="1496291"/>
          <a:ext cx="2729344" cy="19327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6961">
                  <a:extLst>
                    <a:ext uri="{9D8B030D-6E8A-4147-A177-3AD203B41FA5}">
                      <a16:colId xmlns:a16="http://schemas.microsoft.com/office/drawing/2014/main" val="1953164389"/>
                    </a:ext>
                  </a:extLst>
                </a:gridCol>
                <a:gridCol w="902304">
                  <a:extLst>
                    <a:ext uri="{9D8B030D-6E8A-4147-A177-3AD203B41FA5}">
                      <a16:colId xmlns:a16="http://schemas.microsoft.com/office/drawing/2014/main" val="2619009932"/>
                    </a:ext>
                  </a:extLst>
                </a:gridCol>
                <a:gridCol w="810079">
                  <a:extLst>
                    <a:ext uri="{9D8B030D-6E8A-4147-A177-3AD203B41FA5}">
                      <a16:colId xmlns:a16="http://schemas.microsoft.com/office/drawing/2014/main" val="1906647058"/>
                    </a:ext>
                  </a:extLst>
                </a:gridCol>
              </a:tblGrid>
              <a:tr h="239848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effectLst/>
                        </a:rPr>
                        <a:t>No. of countries by continents</a:t>
                      </a:r>
                      <a:endParaRPr lang="hu-H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777470"/>
                  </a:ext>
                </a:extLst>
              </a:tr>
              <a:tr h="2537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Continents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Countries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hu-HU" sz="12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792795270"/>
                  </a:ext>
                </a:extLst>
              </a:tr>
              <a:tr h="2398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AF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effectLst/>
                        </a:rPr>
                        <a:t>7</a:t>
                      </a:r>
                      <a:endParaRPr lang="hu-H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11,11%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769120233"/>
                  </a:ext>
                </a:extLst>
              </a:tr>
              <a:tr h="2398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AS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19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30,16%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659886240"/>
                  </a:ext>
                </a:extLst>
              </a:tr>
              <a:tr h="2398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EU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24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38,10%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779601577"/>
                  </a:ext>
                </a:extLst>
              </a:tr>
              <a:tr h="2398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effectLst/>
                        </a:rPr>
                        <a:t>OC</a:t>
                      </a:r>
                      <a:endParaRPr lang="hu-H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1,59%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111864913"/>
                  </a:ext>
                </a:extLst>
              </a:tr>
              <a:tr h="2398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PA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12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19,05%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144421308"/>
                  </a:ext>
                </a:extLst>
              </a:tr>
              <a:tr h="2398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Sum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>
                          <a:effectLst/>
                        </a:rPr>
                        <a:t>63</a:t>
                      </a:r>
                      <a:endParaRPr lang="hu-HU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100,00%</a:t>
                      </a:r>
                      <a:endParaRPr lang="hu-H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819937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4641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 descr="A képen sziluett látható&#10;&#10;Automatikusan generált leírás">
            <a:extLst>
              <a:ext uri="{FF2B5EF4-FFF2-40B4-BE49-F238E27FC236}">
                <a16:creationId xmlns:a16="http://schemas.microsoft.com/office/drawing/2014/main" id="{5DA54AAF-E189-43C9-856C-C6BE44AB9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997" y="2554673"/>
            <a:ext cx="2923489" cy="3483632"/>
          </a:xfrm>
          <a:prstGeom prst="rect">
            <a:avLst/>
          </a:prstGeom>
        </p:spPr>
      </p:pic>
      <p:pic>
        <p:nvPicPr>
          <p:cNvPr id="7" name="Kép 6" descr="A képen sziluett látható&#10;&#10;Automatikusan generált leírás">
            <a:extLst>
              <a:ext uri="{FF2B5EF4-FFF2-40B4-BE49-F238E27FC236}">
                <a16:creationId xmlns:a16="http://schemas.microsoft.com/office/drawing/2014/main" id="{0CCBF18F-B870-4B20-94A8-1190126743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517" y="4535088"/>
            <a:ext cx="1460833" cy="1727594"/>
          </a:xfrm>
          <a:prstGeom prst="rect">
            <a:avLst/>
          </a:prstGeom>
        </p:spPr>
      </p:pic>
      <p:pic>
        <p:nvPicPr>
          <p:cNvPr id="9" name="Kép 8" descr="A képen térkép látható&#10;&#10;Automatikusan generált leírás">
            <a:extLst>
              <a:ext uri="{FF2B5EF4-FFF2-40B4-BE49-F238E27FC236}">
                <a16:creationId xmlns:a16="http://schemas.microsoft.com/office/drawing/2014/main" id="{9B14A57C-E633-47D5-A06A-BDBA792707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00" y="1005809"/>
            <a:ext cx="3870565" cy="4377923"/>
          </a:xfrm>
          <a:prstGeom prst="rect">
            <a:avLst/>
          </a:prstGeom>
        </p:spPr>
      </p:pic>
      <p:pic>
        <p:nvPicPr>
          <p:cNvPr id="11" name="Kép 10" descr="A képen térkép látható&#10;&#10;Automatikusan generált leírás">
            <a:extLst>
              <a:ext uri="{FF2B5EF4-FFF2-40B4-BE49-F238E27FC236}">
                <a16:creationId xmlns:a16="http://schemas.microsoft.com/office/drawing/2014/main" id="{63A119FE-1B34-4B14-BE9D-0000BEAA24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340" y="748521"/>
            <a:ext cx="5264443" cy="4153669"/>
          </a:xfrm>
          <a:prstGeom prst="rect">
            <a:avLst/>
          </a:prstGeom>
        </p:spPr>
      </p:pic>
      <p:pic>
        <p:nvPicPr>
          <p:cNvPr id="13" name="Kép 12" descr="A képen szöveg látható&#10;&#10;Automatikusan generált leírás">
            <a:extLst>
              <a:ext uri="{FF2B5EF4-FFF2-40B4-BE49-F238E27FC236}">
                <a16:creationId xmlns:a16="http://schemas.microsoft.com/office/drawing/2014/main" id="{55928743-0F21-44A3-AF0D-A017F33370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433" y="1005809"/>
            <a:ext cx="3003705" cy="1593803"/>
          </a:xfrm>
          <a:prstGeom prst="rect">
            <a:avLst/>
          </a:prstGeom>
        </p:spPr>
      </p:pic>
      <p:sp>
        <p:nvSpPr>
          <p:cNvPr id="14" name="Szövegdoboz 13">
            <a:extLst>
              <a:ext uri="{FF2B5EF4-FFF2-40B4-BE49-F238E27FC236}">
                <a16:creationId xmlns:a16="http://schemas.microsoft.com/office/drawing/2014/main" id="{7A465E03-ED9B-4B2B-ABA3-24A300FEB929}"/>
              </a:ext>
            </a:extLst>
          </p:cNvPr>
          <p:cNvSpPr txBox="1"/>
          <p:nvPr/>
        </p:nvSpPr>
        <p:spPr>
          <a:xfrm>
            <a:off x="1726966" y="2057400"/>
            <a:ext cx="16714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>
                <a:latin typeface="Bookman Old Style" panose="02050604050505020204" pitchFamily="18" charset="0"/>
              </a:rPr>
              <a:t>PAM</a:t>
            </a:r>
          </a:p>
          <a:p>
            <a:pPr algn="ctr"/>
            <a:r>
              <a:rPr lang="hu-HU" sz="1400" dirty="0" err="1">
                <a:latin typeface="Bookman Old Style" panose="02050604050505020204" pitchFamily="18" charset="0"/>
              </a:rPr>
              <a:t>Countries</a:t>
            </a:r>
            <a:r>
              <a:rPr lang="hu-HU" sz="1400" dirty="0">
                <a:latin typeface="Bookman Old Style" panose="02050604050505020204" pitchFamily="18" charset="0"/>
              </a:rPr>
              <a:t>: 12</a:t>
            </a:r>
          </a:p>
          <a:p>
            <a:pPr algn="ctr"/>
            <a:r>
              <a:rPr lang="hu-HU" sz="1400" dirty="0">
                <a:latin typeface="Bookman Old Style" panose="02050604050505020204" pitchFamily="18" charset="0"/>
              </a:rPr>
              <a:t>Male: 52</a:t>
            </a:r>
          </a:p>
          <a:p>
            <a:pPr algn="ctr"/>
            <a:r>
              <a:rPr lang="hu-HU" sz="1400" dirty="0" err="1">
                <a:latin typeface="Bookman Old Style" panose="02050604050505020204" pitchFamily="18" charset="0"/>
              </a:rPr>
              <a:t>Female</a:t>
            </a:r>
            <a:r>
              <a:rPr lang="hu-HU" sz="1400" dirty="0">
                <a:latin typeface="Bookman Old Style" panose="02050604050505020204" pitchFamily="18" charset="0"/>
              </a:rPr>
              <a:t>: 40</a:t>
            </a:r>
          </a:p>
        </p:txBody>
      </p:sp>
      <p:sp>
        <p:nvSpPr>
          <p:cNvPr id="16" name="Szövegdoboz 15">
            <a:extLst>
              <a:ext uri="{FF2B5EF4-FFF2-40B4-BE49-F238E27FC236}">
                <a16:creationId xmlns:a16="http://schemas.microsoft.com/office/drawing/2014/main" id="{546FDCC3-DD8C-4D0B-939D-A52CFB6EB9BC}"/>
              </a:ext>
            </a:extLst>
          </p:cNvPr>
          <p:cNvSpPr txBox="1"/>
          <p:nvPr/>
        </p:nvSpPr>
        <p:spPr>
          <a:xfrm>
            <a:off x="5580096" y="1394852"/>
            <a:ext cx="1239803" cy="95410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1400" dirty="0" err="1">
                <a:solidFill>
                  <a:schemeClr val="bg1"/>
                </a:solidFill>
                <a:latin typeface="Bookman Old Style" panose="02050604050505020204" pitchFamily="18" charset="0"/>
              </a:rPr>
              <a:t>Countries</a:t>
            </a:r>
            <a:r>
              <a:rPr lang="hu-HU" sz="1400" dirty="0">
                <a:solidFill>
                  <a:schemeClr val="bg1"/>
                </a:solidFill>
                <a:latin typeface="Bookman Old Style" panose="02050604050505020204" pitchFamily="18" charset="0"/>
              </a:rPr>
              <a:t>: 24</a:t>
            </a:r>
          </a:p>
          <a:p>
            <a:pPr algn="ctr"/>
            <a:r>
              <a:rPr lang="hu-HU" sz="1400" dirty="0">
                <a:solidFill>
                  <a:schemeClr val="bg1"/>
                </a:solidFill>
                <a:latin typeface="Bookman Old Style" panose="02050604050505020204" pitchFamily="18" charset="0"/>
              </a:rPr>
              <a:t>Male: 115</a:t>
            </a:r>
          </a:p>
          <a:p>
            <a:pPr algn="ctr"/>
            <a:r>
              <a:rPr lang="hu-HU" sz="1400" dirty="0" err="1">
                <a:solidFill>
                  <a:schemeClr val="bg1"/>
                </a:solidFill>
                <a:latin typeface="Bookman Old Style" panose="02050604050505020204" pitchFamily="18" charset="0"/>
              </a:rPr>
              <a:t>Female</a:t>
            </a:r>
            <a:r>
              <a:rPr lang="hu-HU" sz="1400" dirty="0">
                <a:solidFill>
                  <a:schemeClr val="bg1"/>
                </a:solidFill>
                <a:latin typeface="Bookman Old Style" panose="02050604050505020204" pitchFamily="18" charset="0"/>
              </a:rPr>
              <a:t>: 52</a:t>
            </a:r>
          </a:p>
        </p:txBody>
      </p:sp>
      <p:sp>
        <p:nvSpPr>
          <p:cNvPr id="17" name="Szövegdoboz 16">
            <a:extLst>
              <a:ext uri="{FF2B5EF4-FFF2-40B4-BE49-F238E27FC236}">
                <a16:creationId xmlns:a16="http://schemas.microsoft.com/office/drawing/2014/main" id="{C277A008-2CD6-4385-AF18-3343DDE72EEC}"/>
              </a:ext>
            </a:extLst>
          </p:cNvPr>
          <p:cNvSpPr txBox="1"/>
          <p:nvPr/>
        </p:nvSpPr>
        <p:spPr>
          <a:xfrm>
            <a:off x="5280228" y="3218481"/>
            <a:ext cx="13745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 err="1">
                <a:latin typeface="Bookman Old Style" panose="02050604050505020204" pitchFamily="18" charset="0"/>
              </a:rPr>
              <a:t>Countries</a:t>
            </a:r>
            <a:r>
              <a:rPr lang="hu-HU" sz="1400" dirty="0">
                <a:latin typeface="Bookman Old Style" panose="02050604050505020204" pitchFamily="18" charset="0"/>
              </a:rPr>
              <a:t>: 7 </a:t>
            </a:r>
            <a:r>
              <a:rPr lang="hu-HU" sz="1400" dirty="0" err="1">
                <a:latin typeface="Bookman Old Style" panose="02050604050505020204" pitchFamily="18" charset="0"/>
              </a:rPr>
              <a:t>male</a:t>
            </a:r>
            <a:r>
              <a:rPr lang="hu-HU" sz="1400" dirty="0">
                <a:latin typeface="Bookman Old Style" panose="02050604050505020204" pitchFamily="18" charset="0"/>
              </a:rPr>
              <a:t>: 21</a:t>
            </a:r>
          </a:p>
          <a:p>
            <a:pPr algn="ctr"/>
            <a:r>
              <a:rPr lang="hu-HU" sz="1400" dirty="0" err="1">
                <a:latin typeface="Bookman Old Style" panose="02050604050505020204" pitchFamily="18" charset="0"/>
              </a:rPr>
              <a:t>Female</a:t>
            </a:r>
            <a:r>
              <a:rPr lang="hu-HU" sz="1400" dirty="0">
                <a:latin typeface="Bookman Old Style" panose="02050604050505020204" pitchFamily="18" charset="0"/>
              </a:rPr>
              <a:t>: 7</a:t>
            </a:r>
          </a:p>
        </p:txBody>
      </p:sp>
      <p:sp>
        <p:nvSpPr>
          <p:cNvPr id="18" name="Szövegdoboz 17">
            <a:extLst>
              <a:ext uri="{FF2B5EF4-FFF2-40B4-BE49-F238E27FC236}">
                <a16:creationId xmlns:a16="http://schemas.microsoft.com/office/drawing/2014/main" id="{8B29BE1C-6465-412B-A245-2271739D8980}"/>
              </a:ext>
            </a:extLst>
          </p:cNvPr>
          <p:cNvSpPr txBox="1"/>
          <p:nvPr/>
        </p:nvSpPr>
        <p:spPr>
          <a:xfrm>
            <a:off x="8063138" y="1892300"/>
            <a:ext cx="12253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 err="1">
                <a:latin typeface="Bookman Old Style" panose="02050604050505020204" pitchFamily="18" charset="0"/>
              </a:rPr>
              <a:t>Countries</a:t>
            </a:r>
            <a:r>
              <a:rPr lang="hu-HU" sz="1400" dirty="0">
                <a:latin typeface="Bookman Old Style" panose="02050604050505020204" pitchFamily="18" charset="0"/>
              </a:rPr>
              <a:t>: 19</a:t>
            </a:r>
          </a:p>
          <a:p>
            <a:pPr algn="ctr"/>
            <a:r>
              <a:rPr lang="hu-HU" sz="1400" dirty="0">
                <a:latin typeface="Bookman Old Style" panose="02050604050505020204" pitchFamily="18" charset="0"/>
              </a:rPr>
              <a:t>Male: 145</a:t>
            </a:r>
          </a:p>
          <a:p>
            <a:pPr algn="ctr"/>
            <a:r>
              <a:rPr lang="hu-HU" sz="1400" dirty="0" err="1">
                <a:latin typeface="Bookman Old Style" panose="02050604050505020204" pitchFamily="18" charset="0"/>
              </a:rPr>
              <a:t>Female</a:t>
            </a:r>
            <a:r>
              <a:rPr lang="hu-HU" sz="1400" dirty="0">
                <a:latin typeface="Bookman Old Style" panose="02050604050505020204" pitchFamily="18" charset="0"/>
              </a:rPr>
              <a:t>: 69</a:t>
            </a:r>
          </a:p>
        </p:txBody>
      </p:sp>
      <p:sp>
        <p:nvSpPr>
          <p:cNvPr id="19" name="Szövegdoboz 18">
            <a:extLst>
              <a:ext uri="{FF2B5EF4-FFF2-40B4-BE49-F238E27FC236}">
                <a16:creationId xmlns:a16="http://schemas.microsoft.com/office/drawing/2014/main" id="{207BCF84-35B4-49ED-A89A-40C5A948A14D}"/>
              </a:ext>
            </a:extLst>
          </p:cNvPr>
          <p:cNvSpPr txBox="1"/>
          <p:nvPr/>
        </p:nvSpPr>
        <p:spPr>
          <a:xfrm>
            <a:off x="10265582" y="5254804"/>
            <a:ext cx="12339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400" dirty="0" err="1">
                <a:latin typeface="Bookman Old Style" panose="02050604050505020204" pitchFamily="18" charset="0"/>
              </a:rPr>
              <a:t>Countires</a:t>
            </a:r>
            <a:r>
              <a:rPr lang="hu-HU" sz="1400" dirty="0">
                <a:latin typeface="Bookman Old Style" panose="02050604050505020204" pitchFamily="18" charset="0"/>
              </a:rPr>
              <a:t>: 1</a:t>
            </a:r>
          </a:p>
          <a:p>
            <a:pPr algn="ctr"/>
            <a:r>
              <a:rPr lang="hu-HU" sz="1400" dirty="0">
                <a:latin typeface="Bookman Old Style" panose="02050604050505020204" pitchFamily="18" charset="0"/>
              </a:rPr>
              <a:t>Male: 1</a:t>
            </a:r>
          </a:p>
          <a:p>
            <a:pPr algn="ctr"/>
            <a:r>
              <a:rPr lang="hu-HU" sz="1400" dirty="0">
                <a:latin typeface="Bookman Old Style" panose="02050604050505020204" pitchFamily="18" charset="0"/>
              </a:rPr>
              <a:t>Female2</a:t>
            </a:r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DD67A9D6-3849-D54B-9D6F-33925AA2B4C8}"/>
              </a:ext>
            </a:extLst>
          </p:cNvPr>
          <p:cNvSpPr/>
          <p:nvPr/>
        </p:nvSpPr>
        <p:spPr>
          <a:xfrm>
            <a:off x="360593" y="4535088"/>
            <a:ext cx="140499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/>
              <a:t>Total,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current</a:t>
            </a:r>
            <a:r>
              <a:rPr lang="hu-HU" dirty="0"/>
              <a:t> WRL</a:t>
            </a:r>
          </a:p>
          <a:p>
            <a:r>
              <a:rPr lang="hu-HU" dirty="0" err="1"/>
              <a:t>Countries</a:t>
            </a:r>
            <a:r>
              <a:rPr lang="hu-HU" dirty="0"/>
              <a:t>: 63 / 504 judokas:</a:t>
            </a:r>
          </a:p>
          <a:p>
            <a:r>
              <a:rPr lang="hu-HU" dirty="0"/>
              <a:t>Male: 334</a:t>
            </a:r>
          </a:p>
          <a:p>
            <a:r>
              <a:rPr lang="hu-HU" dirty="0"/>
              <a:t>Female:170</a:t>
            </a:r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2C7D9469-44C1-E64B-9B9C-7421023DF69B}"/>
              </a:ext>
            </a:extLst>
          </p:cNvPr>
          <p:cNvSpPr/>
          <p:nvPr/>
        </p:nvSpPr>
        <p:spPr>
          <a:xfrm>
            <a:off x="3648815" y="4783512"/>
            <a:ext cx="16314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 err="1"/>
              <a:t>Current</a:t>
            </a:r>
            <a:r>
              <a:rPr lang="hu-HU" dirty="0"/>
              <a:t> WRL: J1 judokas: 272</a:t>
            </a:r>
          </a:p>
          <a:p>
            <a:r>
              <a:rPr lang="hu-HU" dirty="0"/>
              <a:t>J2: 232</a:t>
            </a:r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244296BF-5E95-FD41-8843-43BB55667A3A}"/>
              </a:ext>
            </a:extLst>
          </p:cNvPr>
          <p:cNvSpPr txBox="1"/>
          <p:nvPr/>
        </p:nvSpPr>
        <p:spPr>
          <a:xfrm>
            <a:off x="4016754" y="161182"/>
            <a:ext cx="4627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IBSA Judo </a:t>
            </a:r>
            <a:r>
              <a:rPr lang="hu-HU" dirty="0" err="1"/>
              <a:t>statistics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continents</a:t>
            </a:r>
            <a:r>
              <a:rPr lang="hu-HU" dirty="0"/>
              <a:t> / 2024, 1st of </a:t>
            </a:r>
            <a:r>
              <a:rPr lang="hu-HU"/>
              <a:t>January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5277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33D47DC-0E93-F066-5681-BFB1A76F9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solidFill>
                  <a:schemeClr val="tx1"/>
                </a:solidFill>
              </a:rPr>
              <a:t>Brief</a:t>
            </a:r>
            <a:r>
              <a:rPr lang="hu-HU" dirty="0">
                <a:solidFill>
                  <a:schemeClr val="tx1"/>
                </a:solidFill>
              </a:rPr>
              <a:t> </a:t>
            </a:r>
            <a:r>
              <a:rPr lang="hu-HU" dirty="0" err="1">
                <a:solidFill>
                  <a:schemeClr val="tx1"/>
                </a:solidFill>
              </a:rPr>
              <a:t>statistics</a:t>
            </a:r>
            <a:r>
              <a:rPr lang="hu-HU" dirty="0">
                <a:solidFill>
                  <a:schemeClr val="tx1"/>
                </a:solidFill>
              </a:rPr>
              <a:t> </a:t>
            </a:r>
            <a:r>
              <a:rPr lang="hu-HU" dirty="0" err="1">
                <a:solidFill>
                  <a:schemeClr val="tx1"/>
                </a:solidFill>
              </a:rPr>
              <a:t>about</a:t>
            </a:r>
            <a:r>
              <a:rPr lang="hu-HU" dirty="0">
                <a:solidFill>
                  <a:schemeClr val="tx1"/>
                </a:solidFill>
              </a:rPr>
              <a:t> Para Judo in Paris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B9F513C6-0770-5C39-DA07-5DEB36EFB0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2600902"/>
          </a:xfrm>
        </p:spPr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9C3092C8-42A3-22DE-05BE-71992B149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774" y="2580698"/>
            <a:ext cx="4213080" cy="2808720"/>
          </a:xfrm>
          <a:prstGeom prst="rect">
            <a:avLst/>
          </a:prstGeom>
        </p:spPr>
      </p:pic>
      <p:sp>
        <p:nvSpPr>
          <p:cNvPr id="4" name="Szöveg helye 3">
            <a:extLst>
              <a:ext uri="{FF2B5EF4-FFF2-40B4-BE49-F238E27FC236}">
                <a16:creationId xmlns:a16="http://schemas.microsoft.com/office/drawing/2014/main" id="{171B257F-7743-6741-E2E5-FAFAAA711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5BACE43C-00E0-9288-6479-542C8E8F1D0C}"/>
              </a:ext>
            </a:extLst>
          </p:cNvPr>
          <p:cNvSpPr txBox="1"/>
          <p:nvPr/>
        </p:nvSpPr>
        <p:spPr>
          <a:xfrm>
            <a:off x="5389418" y="1954411"/>
            <a:ext cx="6096000" cy="2461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judo slots: 148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Participants at the draw and at the competition </a:t>
            </a:r>
            <a:r>
              <a:rPr lang="en-US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146 / 43 countries</a:t>
            </a:r>
          </a:p>
          <a:p>
            <a:pPr marL="342900" lvl="0" indent="-342900">
              <a:lnSpc>
                <a:spcPct val="107000"/>
              </a:lnSpc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of female athletes – 68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of male athletes – 78 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Rate of gender – 53 % male – 47 % female judokas. 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Every judoka passed the weigh-in and random weigh-in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áblázat 8">
            <a:extLst>
              <a:ext uri="{FF2B5EF4-FFF2-40B4-BE49-F238E27FC236}">
                <a16:creationId xmlns:a16="http://schemas.microsoft.com/office/drawing/2014/main" id="{3349A854-AF0E-2073-E676-9E71F49BD0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393835"/>
              </p:ext>
            </p:extLst>
          </p:nvPr>
        </p:nvGraphicFramePr>
        <p:xfrm>
          <a:off x="5527964" y="4415920"/>
          <a:ext cx="5237019" cy="14530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5673">
                  <a:extLst>
                    <a:ext uri="{9D8B030D-6E8A-4147-A177-3AD203B41FA5}">
                      <a16:colId xmlns:a16="http://schemas.microsoft.com/office/drawing/2014/main" val="967411568"/>
                    </a:ext>
                  </a:extLst>
                </a:gridCol>
                <a:gridCol w="1745673">
                  <a:extLst>
                    <a:ext uri="{9D8B030D-6E8A-4147-A177-3AD203B41FA5}">
                      <a16:colId xmlns:a16="http://schemas.microsoft.com/office/drawing/2014/main" val="482616106"/>
                    </a:ext>
                  </a:extLst>
                </a:gridCol>
                <a:gridCol w="1745673">
                  <a:extLst>
                    <a:ext uri="{9D8B030D-6E8A-4147-A177-3AD203B41FA5}">
                      <a16:colId xmlns:a16="http://schemas.microsoft.com/office/drawing/2014/main" val="3963496876"/>
                    </a:ext>
                  </a:extLst>
                </a:gridCol>
              </a:tblGrid>
              <a:tr h="24219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gender</a:t>
                      </a:r>
                      <a:endParaRPr lang="hu-H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eye class</a:t>
                      </a:r>
                      <a:endParaRPr lang="hu-H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6826625"/>
                  </a:ext>
                </a:extLst>
              </a:tr>
              <a:tr h="242105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J1</a:t>
                      </a:r>
                      <a:endParaRPr lang="hu-H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J2</a:t>
                      </a:r>
                      <a:endParaRPr lang="hu-H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6429584"/>
                  </a:ext>
                </a:extLst>
              </a:tr>
              <a:tr h="2421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Female</a:t>
                      </a:r>
                      <a:endParaRPr lang="hu-H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37</a:t>
                      </a:r>
                      <a:endParaRPr lang="hu-H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31</a:t>
                      </a:r>
                      <a:endParaRPr lang="hu-H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6060968"/>
                  </a:ext>
                </a:extLst>
              </a:tr>
              <a:tr h="2421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Male </a:t>
                      </a:r>
                      <a:endParaRPr lang="hu-H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42</a:t>
                      </a:r>
                      <a:endParaRPr lang="hu-H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36</a:t>
                      </a:r>
                      <a:endParaRPr lang="hu-H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5355922"/>
                  </a:ext>
                </a:extLst>
              </a:tr>
              <a:tr h="2421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err="1">
                          <a:effectLst/>
                        </a:rPr>
                        <a:t>Summ</a:t>
                      </a:r>
                      <a:endParaRPr lang="hu-H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79</a:t>
                      </a:r>
                      <a:endParaRPr lang="hu-H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67</a:t>
                      </a:r>
                      <a:endParaRPr lang="hu-H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6834994"/>
                  </a:ext>
                </a:extLst>
              </a:tr>
              <a:tr h="2421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hu-H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</a:rPr>
                        <a:t>54,1%</a:t>
                      </a:r>
                      <a:endParaRPr lang="hu-H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</a:rPr>
                        <a:t>45,9%</a:t>
                      </a:r>
                      <a:endParaRPr lang="hu-H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6330718"/>
                  </a:ext>
                </a:extLst>
              </a:tr>
            </a:tbl>
          </a:graphicData>
        </a:graphic>
      </p:graphicFrame>
      <p:sp>
        <p:nvSpPr>
          <p:cNvPr id="5" name="Szövegdoboz 4">
            <a:extLst>
              <a:ext uri="{FF2B5EF4-FFF2-40B4-BE49-F238E27FC236}">
                <a16:creationId xmlns:a16="http://schemas.microsoft.com/office/drawing/2014/main" id="{8253AAF5-28D9-9C5E-CBB1-3CE271260C4B}"/>
              </a:ext>
            </a:extLst>
          </p:cNvPr>
          <p:cNvSpPr txBox="1"/>
          <p:nvPr/>
        </p:nvSpPr>
        <p:spPr>
          <a:xfrm>
            <a:off x="839788" y="6012873"/>
            <a:ext cx="5464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/>
              <a:t>Photos</a:t>
            </a:r>
            <a:r>
              <a:rPr lang="hu-HU" dirty="0"/>
              <a:t> </a:t>
            </a:r>
            <a:r>
              <a:rPr lang="hu-HU" dirty="0" err="1"/>
              <a:t>made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Mr</a:t>
            </a:r>
            <a:r>
              <a:rPr lang="hu-HU" dirty="0"/>
              <a:t> Di </a:t>
            </a:r>
            <a:r>
              <a:rPr lang="hu-HU" dirty="0" err="1"/>
              <a:t>Feliciantonio</a:t>
            </a:r>
            <a:r>
              <a:rPr lang="hu-HU" dirty="0"/>
              <a:t> IJF </a:t>
            </a:r>
          </a:p>
          <a:p>
            <a:r>
              <a:rPr lang="hu-HU" dirty="0" err="1"/>
              <a:t>Articles</a:t>
            </a:r>
            <a:r>
              <a:rPr lang="hu-HU" dirty="0"/>
              <a:t> </a:t>
            </a:r>
            <a:r>
              <a:rPr lang="hu-HU" dirty="0" err="1"/>
              <a:t>from</a:t>
            </a:r>
            <a:r>
              <a:rPr lang="hu-HU" dirty="0"/>
              <a:t> </a:t>
            </a:r>
            <a:r>
              <a:rPr lang="hu-HU" dirty="0" err="1"/>
              <a:t>Mr</a:t>
            </a:r>
            <a:r>
              <a:rPr lang="hu-HU" dirty="0"/>
              <a:t> </a:t>
            </a:r>
            <a:r>
              <a:rPr lang="hu-HU" dirty="0" err="1"/>
              <a:t>Messner</a:t>
            </a:r>
            <a:r>
              <a:rPr lang="hu-HU" dirty="0"/>
              <a:t> IJF </a:t>
            </a:r>
          </a:p>
        </p:txBody>
      </p:sp>
    </p:spTree>
    <p:extLst>
      <p:ext uri="{BB962C8B-B14F-4D97-AF65-F5344CB8AC3E}">
        <p14:creationId xmlns:p14="http://schemas.microsoft.com/office/powerpoint/2010/main" val="797460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A7A37C7-7F1B-617A-A72F-F4E5C3639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191491"/>
          </a:xfrm>
        </p:spPr>
        <p:txBody>
          <a:bodyPr/>
          <a:lstStyle/>
          <a:p>
            <a:r>
              <a:rPr lang="hu-HU" b="0" dirty="0" err="1">
                <a:solidFill>
                  <a:schemeClr val="tx1"/>
                </a:solidFill>
              </a:rPr>
              <a:t>Competiton</a:t>
            </a:r>
            <a:r>
              <a:rPr lang="hu-HU" b="0" dirty="0">
                <a:solidFill>
                  <a:schemeClr val="tx1"/>
                </a:solidFill>
              </a:rPr>
              <a:t> </a:t>
            </a:r>
            <a:r>
              <a:rPr lang="hu-HU" b="0" dirty="0" err="1">
                <a:solidFill>
                  <a:schemeClr val="tx1"/>
                </a:solidFill>
              </a:rPr>
              <a:t>statistics</a:t>
            </a:r>
            <a:endParaRPr lang="hu-HU" b="0" dirty="0">
              <a:solidFill>
                <a:schemeClr val="tx1"/>
              </a:solidFill>
            </a:endParaRP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98E5D163-9669-B671-5FD3-E1B4E9E243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1069975"/>
          </a:xfrm>
        </p:spPr>
      </p:sp>
      <p:pic>
        <p:nvPicPr>
          <p:cNvPr id="15" name="Kép 14">
            <a:extLst>
              <a:ext uri="{FF2B5EF4-FFF2-40B4-BE49-F238E27FC236}">
                <a16:creationId xmlns:a16="http://schemas.microsoft.com/office/drawing/2014/main" id="{6CEA41E4-78F5-EE21-7B3F-4850DF35A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737" y="2923309"/>
            <a:ext cx="5031582" cy="3354388"/>
          </a:xfrm>
          <a:prstGeom prst="rect">
            <a:avLst/>
          </a:prstGeom>
        </p:spPr>
      </p:pic>
      <p:sp>
        <p:nvSpPr>
          <p:cNvPr id="4" name="Szöveg helye 3">
            <a:extLst>
              <a:ext uri="{FF2B5EF4-FFF2-40B4-BE49-F238E27FC236}">
                <a16:creationId xmlns:a16="http://schemas.microsoft.com/office/drawing/2014/main" id="{2FCE371E-FF6C-C4D0-94C0-55CC8761D0B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Szövegdoboz 5">
            <a:extLst>
              <a:ext uri="{FF2B5EF4-FFF2-40B4-BE49-F238E27FC236}">
                <a16:creationId xmlns:a16="http://schemas.microsoft.com/office/drawing/2014/main" id="{07712D76-89A0-EB47-B1E8-E90ED8D744AC}"/>
              </a:ext>
            </a:extLst>
          </p:cNvPr>
          <p:cNvSpPr txBox="1"/>
          <p:nvPr/>
        </p:nvSpPr>
        <p:spPr>
          <a:xfrm>
            <a:off x="5638800" y="1373783"/>
            <a:ext cx="5541818" cy="3555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Medal and point distribution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gold medals – 9 nations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medals – 26 nations / 60%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1st-7th places – 36 countries / 84%</a:t>
            </a:r>
          </a:p>
          <a:p>
            <a:pPr marL="342900" lvl="0" indent="-342900">
              <a:lnSpc>
                <a:spcPct val="107000"/>
              </a:lnSpc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of contests – 195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of golden scores – 18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 was no serious accident during the 3-day competition!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itchFamily="2" charset="2"/>
              <a:buChar char=""/>
            </a:pP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itchFamily="2" charset="2"/>
              <a:buChar char=""/>
            </a:pP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Szövegdoboz 11">
            <a:extLst>
              <a:ext uri="{FF2B5EF4-FFF2-40B4-BE49-F238E27FC236}">
                <a16:creationId xmlns:a16="http://schemas.microsoft.com/office/drawing/2014/main" id="{F44E1A56-5A06-5A3A-DD5F-65C2D7BD781A}"/>
              </a:ext>
            </a:extLst>
          </p:cNvPr>
          <p:cNvSpPr txBox="1"/>
          <p:nvPr/>
        </p:nvSpPr>
        <p:spPr>
          <a:xfrm>
            <a:off x="5638800" y="4055992"/>
            <a:ext cx="5541818" cy="13672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Penalties: 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itchFamily="2" charset="2"/>
              <a:buChar char=""/>
            </a:pP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shido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143 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penalties disqualification – (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hansoku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-make) – 7 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safety disqualification - (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hansoku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-make) – 2- 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Szövegdoboz 13">
            <a:extLst>
              <a:ext uri="{FF2B5EF4-FFF2-40B4-BE49-F238E27FC236}">
                <a16:creationId xmlns:a16="http://schemas.microsoft.com/office/drawing/2014/main" id="{6045BD3E-02C0-D10E-41DA-357A31C65AFB}"/>
              </a:ext>
            </a:extLst>
          </p:cNvPr>
          <p:cNvSpPr txBox="1"/>
          <p:nvPr/>
        </p:nvSpPr>
        <p:spPr>
          <a:xfrm>
            <a:off x="5638800" y="5423226"/>
            <a:ext cx="5541818" cy="16635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Time: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Shortest contest: 0:02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Longest contest: 8:34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itchFamily="2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Average time of a contest: 6:00 - 6:30 depending of the day. </a:t>
            </a:r>
            <a:endParaRPr lang="hu-H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6985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3389</TotalTime>
  <Words>515</Words>
  <Application>Microsoft Macintosh PowerPoint</Application>
  <PresentationFormat>Szélesvásznú</PresentationFormat>
  <Paragraphs>149</Paragraphs>
  <Slides>10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10</vt:i4>
      </vt:variant>
    </vt:vector>
  </HeadingPairs>
  <TitlesOfParts>
    <vt:vector size="16" baseType="lpstr">
      <vt:lpstr>Aptos</vt:lpstr>
      <vt:lpstr>Arial</vt:lpstr>
      <vt:lpstr>Bookman Old Style</vt:lpstr>
      <vt:lpstr>Calibri</vt:lpstr>
      <vt:lpstr>Symbol</vt:lpstr>
      <vt:lpstr>Thème Office</vt:lpstr>
      <vt:lpstr>Judo is an individual sport, but the results come from team work </vt:lpstr>
      <vt:lpstr>Brief presentation about IBSA / Para Judo in Paris,  presented by János Tardos IBSA Judo chair</vt:lpstr>
      <vt:lpstr>Specialities about the Para JudomaoMain </vt:lpstr>
      <vt:lpstr>PowerPoint-bemutató</vt:lpstr>
      <vt:lpstr>No of judokas by our WRL</vt:lpstr>
      <vt:lpstr>No of judokas</vt:lpstr>
      <vt:lpstr>PowerPoint-bemutató</vt:lpstr>
      <vt:lpstr>Brief statistics about Para Judo in Paris</vt:lpstr>
      <vt:lpstr>Competiton statistics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Marine Stroobants</dc:creator>
  <cp:lastModifiedBy>Janos Tardos</cp:lastModifiedBy>
  <cp:revision>235</cp:revision>
  <dcterms:created xsi:type="dcterms:W3CDTF">2024-10-12T10:25:56Z</dcterms:created>
  <dcterms:modified xsi:type="dcterms:W3CDTF">2024-12-15T02:22:49Z</dcterms:modified>
</cp:coreProperties>
</file>